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presentation.xml" ContentType="application/vnd.openxmlformats-officedocument.presentationml.presentation.main+xml"/>
  <Override PartName="/ppt/slides/slide20.xml" ContentType="application/vnd.openxmlformats-officedocument.presentationml.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4.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3" r:id="rId2"/>
    <p:sldId id="310" r:id="rId3"/>
    <p:sldId id="355" r:id="rId4"/>
    <p:sldId id="356" r:id="rId5"/>
    <p:sldId id="368" r:id="rId6"/>
    <p:sldId id="366" r:id="rId7"/>
    <p:sldId id="367" r:id="rId8"/>
    <p:sldId id="357" r:id="rId9"/>
    <p:sldId id="358" r:id="rId10"/>
    <p:sldId id="359" r:id="rId11"/>
    <p:sldId id="360" r:id="rId12"/>
    <p:sldId id="361" r:id="rId13"/>
    <p:sldId id="362" r:id="rId14"/>
    <p:sldId id="363" r:id="rId15"/>
    <p:sldId id="369" r:id="rId16"/>
    <p:sldId id="370" r:id="rId17"/>
    <p:sldId id="372" r:id="rId18"/>
    <p:sldId id="376" r:id="rId19"/>
    <p:sldId id="379" r:id="rId20"/>
    <p:sldId id="354"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6600"/>
    <a:srgbClr val="3399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81" autoAdjust="0"/>
    <p:restoredTop sz="77724" autoAdjust="0"/>
  </p:normalViewPr>
  <p:slideViewPr>
    <p:cSldViewPr>
      <p:cViewPr varScale="1">
        <p:scale>
          <a:sx n="86" d="100"/>
          <a:sy n="86" d="100"/>
        </p:scale>
        <p:origin x="208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
    </p:cViewPr>
  </p:sorterViewPr>
  <p:notesViewPr>
    <p:cSldViewPr>
      <p:cViewPr varScale="1">
        <p:scale>
          <a:sx n="84" d="100"/>
          <a:sy n="84" d="100"/>
        </p:scale>
        <p:origin x="391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E6F09659-8CFC-4927-8F0F-6B6F03F20E19}"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B6364F6-F81F-488C-940D-93E13D70998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11A7F356-5FEE-4CAC-AD9D-7866D0FD818C}" type="slidenum">
              <a:rPr lang="en-US" smtClean="0"/>
              <a:pPr/>
              <a:t>1</a:t>
            </a:fld>
            <a:endParaRPr lang="en-US"/>
          </a:p>
        </p:txBody>
      </p:sp>
      <p:sp>
        <p:nvSpPr>
          <p:cNvPr id="24579" name="Rectangle 2"/>
          <p:cNvSpPr>
            <a:spLocks noGrp="1" noRot="1" noChangeAspect="1" noChangeArrowheads="1" noTextEdit="1"/>
          </p:cNvSpPr>
          <p:nvPr>
            <p:ph type="sldImg"/>
          </p:nvPr>
        </p:nvSpPr>
        <p:spPr>
          <a:xfrm>
            <a:off x="1108075" y="654050"/>
            <a:ext cx="4646613" cy="3484563"/>
          </a:xfrm>
          <a:ln/>
        </p:spPr>
      </p:sp>
      <p:sp>
        <p:nvSpPr>
          <p:cNvPr id="20484" name="Rectangle 3"/>
          <p:cNvSpPr>
            <a:spLocks noGrp="1" noChangeArrowheads="1"/>
          </p:cNvSpPr>
          <p:nvPr>
            <p:ph type="body" idx="1"/>
          </p:nvPr>
        </p:nvSpPr>
        <p:spPr>
          <a:xfrm>
            <a:off x="533400" y="4356100"/>
            <a:ext cx="5867400" cy="4138613"/>
          </a:xfrm>
          <a:ln/>
        </p:spPr>
        <p:txBody>
          <a:bodyPr/>
          <a:lstStyle/>
          <a:p>
            <a:pPr eaLnBrk="1" hangingPunct="1">
              <a:defRPr/>
            </a:pPr>
            <a:r>
              <a:rPr lang="en-US" sz="1050" b="1" dirty="0"/>
              <a:t>Key Message: </a:t>
            </a:r>
            <a:r>
              <a:rPr lang="en-US" sz="1050" dirty="0"/>
              <a:t>Introduce module</a:t>
            </a:r>
          </a:p>
          <a:p>
            <a:pPr eaLnBrk="1" hangingPunct="1">
              <a:defRPr/>
            </a:pPr>
            <a:r>
              <a:rPr lang="en-US" sz="1050" b="1" dirty="0"/>
              <a:t>Est. Presentation Time: </a:t>
            </a:r>
            <a:r>
              <a:rPr lang="en-US" sz="1050" dirty="0"/>
              <a:t>Less than 1 minute(s)</a:t>
            </a:r>
            <a:endParaRPr lang="en-US" sz="1050" b="1" dirty="0"/>
          </a:p>
          <a:p>
            <a:pPr eaLnBrk="1" hangingPunct="1">
              <a:defRPr/>
            </a:pPr>
            <a:r>
              <a:rPr lang="en-US" sz="1050" b="1" dirty="0"/>
              <a:t>Explanation of Cues/Builds: </a:t>
            </a:r>
            <a:r>
              <a:rPr lang="en-US" sz="1050" dirty="0"/>
              <a:t>None</a:t>
            </a:r>
          </a:p>
          <a:p>
            <a:pPr eaLnBrk="1" hangingPunct="1">
              <a:defRPr/>
            </a:pPr>
            <a:r>
              <a:rPr lang="en-US" sz="1050" b="1" dirty="0"/>
              <a:t>Suggested Comments: </a:t>
            </a:r>
            <a:r>
              <a:rPr lang="en-US" sz="1050" dirty="0"/>
              <a:t>We will now discuss how to apply the results of the work zone analysis tools</a:t>
            </a:r>
            <a:endParaRPr lang="en-US" sz="1050" b="1" dirty="0"/>
          </a:p>
          <a:p>
            <a:pPr eaLnBrk="1" hangingPunct="1">
              <a:defRPr/>
            </a:pPr>
            <a:r>
              <a:rPr lang="en-US" sz="1050" b="1" dirty="0"/>
              <a:t>Suggested Questions: </a:t>
            </a:r>
            <a:r>
              <a:rPr lang="en-US" sz="1050" dirty="0"/>
              <a:t>None</a:t>
            </a:r>
          </a:p>
          <a:p>
            <a:pPr eaLnBrk="1" hangingPunct="1">
              <a:defRPr/>
            </a:pPr>
            <a:r>
              <a:rPr lang="en-US" sz="1050" b="1" dirty="0"/>
              <a:t>Additional Information: </a:t>
            </a:r>
            <a:r>
              <a:rPr lang="en-US" sz="1050" dirty="0"/>
              <a:t>None</a:t>
            </a:r>
          </a:p>
          <a:p>
            <a:pPr eaLnBrk="1" hangingPunct="1">
              <a:defRPr/>
            </a:pPr>
            <a:r>
              <a:rPr lang="en-US" sz="1050" b="1" dirty="0"/>
              <a:t>Possible Problems: </a:t>
            </a:r>
            <a:r>
              <a:rPr lang="en-US" sz="1050" dirty="0"/>
              <a:t>None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eaLnBrk="1" hangingPunct="1"/>
            <a:r>
              <a:rPr lang="en-US" b="1"/>
              <a:t>Key Message: </a:t>
            </a:r>
            <a:r>
              <a:rPr lang="en-US"/>
              <a:t>Discuss TCP content</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 results can then be used to develop a solid TCP as part of the TMP, that incorporates devices, techniques and procedures to improve the safety and mobility of the work zone. Some of these are listed here.</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3796" name="Slide Number Placeholder 3"/>
          <p:cNvSpPr>
            <a:spLocks noGrp="1"/>
          </p:cNvSpPr>
          <p:nvPr>
            <p:ph type="sldNum" sz="quarter" idx="5"/>
          </p:nvPr>
        </p:nvSpPr>
        <p:spPr>
          <a:noFill/>
        </p:spPr>
        <p:txBody>
          <a:bodyPr/>
          <a:lstStyle/>
          <a:p>
            <a:fld id="{21DB1C6B-6078-4897-A1C5-9BD7559567C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eaLnBrk="1" hangingPunct="1"/>
            <a:r>
              <a:rPr lang="en-US" b="1"/>
              <a:t>Key Message: </a:t>
            </a:r>
            <a:r>
              <a:rPr lang="en-US"/>
              <a:t>Application of results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 results can then be used to develop requirements and specifications for an ITS system, for example.</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4820" name="Slide Number Placeholder 3"/>
          <p:cNvSpPr>
            <a:spLocks noGrp="1"/>
          </p:cNvSpPr>
          <p:nvPr>
            <p:ph type="sldNum" sz="quarter" idx="5"/>
          </p:nvPr>
        </p:nvSpPr>
        <p:spPr>
          <a:noFill/>
        </p:spPr>
        <p:txBody>
          <a:bodyPr/>
          <a:lstStyle/>
          <a:p>
            <a:fld id="{47A7A1C2-2253-4CBC-8CB0-BC9177A3F1D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r>
              <a:rPr lang="en-US" b="1" dirty="0"/>
              <a:t>Key Message: </a:t>
            </a:r>
            <a:r>
              <a:rPr lang="en-US" dirty="0"/>
              <a:t>Application of results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results can then be used to develop requirements and specifications for an WZ traveler information system, for example.</a:t>
            </a:r>
            <a:endParaRPr lang="en-US" b="1" dirty="0"/>
          </a:p>
          <a:p>
            <a:pPr eaLnBrk="1" hangingPunct="1"/>
            <a:r>
              <a:rPr lang="en-US" b="1" dirty="0"/>
              <a:t>Suggested Questions: </a:t>
            </a:r>
            <a:r>
              <a:rPr lang="en-US" dirty="0"/>
              <a:t>Which TMP component are we addressing here? PI.</a:t>
            </a:r>
          </a:p>
          <a:p>
            <a:pPr eaLnBrk="1" hangingPunct="1"/>
            <a:r>
              <a:rPr lang="en-US" b="1" dirty="0"/>
              <a:t>Additional Information:</a:t>
            </a:r>
          </a:p>
          <a:p>
            <a:pPr eaLnBrk="1" hangingPunct="1"/>
            <a:r>
              <a:rPr lang="en-US" b="1" dirty="0"/>
              <a:t>Possible Problems: </a:t>
            </a:r>
            <a:r>
              <a:rPr lang="en-US" dirty="0"/>
              <a:t>None</a:t>
            </a:r>
          </a:p>
          <a:p>
            <a:r>
              <a:rPr lang="en-US" dirty="0"/>
              <a:t>Image Credit: https://www.njta.com/media/1762/njta-guideline-vms-systems-2017-03-20.pdf </a:t>
            </a:r>
          </a:p>
        </p:txBody>
      </p:sp>
      <p:sp>
        <p:nvSpPr>
          <p:cNvPr id="35844" name="Slide Number Placeholder 3"/>
          <p:cNvSpPr>
            <a:spLocks noGrp="1"/>
          </p:cNvSpPr>
          <p:nvPr>
            <p:ph type="sldNum" sz="quarter" idx="5"/>
          </p:nvPr>
        </p:nvSpPr>
        <p:spPr>
          <a:noFill/>
        </p:spPr>
        <p:txBody>
          <a:bodyPr/>
          <a:lstStyle/>
          <a:p>
            <a:fld id="{409B6937-FD80-462A-A78E-7DE4463EA8C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eaLnBrk="1" hangingPunct="1"/>
            <a:r>
              <a:rPr lang="en-US" b="1"/>
              <a:t>Key Message: </a:t>
            </a:r>
            <a:r>
              <a:rPr lang="en-US"/>
              <a:t>What Are The Expected WZ Impacts Of The Project?</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 results can help answer key questions, or sometimes clarify the </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6868" name="Slide Number Placeholder 3"/>
          <p:cNvSpPr>
            <a:spLocks noGrp="1"/>
          </p:cNvSpPr>
          <p:nvPr>
            <p:ph type="sldNum" sz="quarter" idx="5"/>
          </p:nvPr>
        </p:nvSpPr>
        <p:spPr>
          <a:noFill/>
        </p:spPr>
        <p:txBody>
          <a:bodyPr/>
          <a:lstStyle/>
          <a:p>
            <a:fld id="{2BCC0F0E-C359-4D7B-BA77-FDAFABF637C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r>
              <a:rPr lang="en-US" b="1"/>
              <a:t>Key Message: </a:t>
            </a:r>
            <a:r>
              <a:rPr lang="en-US"/>
              <a:t>Application of results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 results can then be used to estimate costs perhaps for a benefit/cost analysis.</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7892" name="Slide Number Placeholder 3"/>
          <p:cNvSpPr>
            <a:spLocks noGrp="1"/>
          </p:cNvSpPr>
          <p:nvPr>
            <p:ph type="sldNum" sz="quarter" idx="5"/>
          </p:nvPr>
        </p:nvSpPr>
        <p:spPr>
          <a:noFill/>
        </p:spPr>
        <p:txBody>
          <a:bodyPr/>
          <a:lstStyle/>
          <a:p>
            <a:fld id="{FD5F93A1-A6EE-4911-8402-2EA74DF5588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eaLnBrk="1" hangingPunct="1"/>
            <a:r>
              <a:rPr lang="en-US" b="1"/>
              <a:t>Key Message: </a:t>
            </a:r>
            <a:r>
              <a:rPr lang="en-US"/>
              <a:t>Application of results (summary)</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Modeling should never be used to </a:t>
            </a:r>
            <a:r>
              <a:rPr lang="en-US" i="1"/>
              <a:t>make</a:t>
            </a:r>
            <a:r>
              <a:rPr lang="en-US"/>
              <a:t> key decisions but as a trusted resource, a tool. Remember that these tools are just that, a tool to help you make key decisions. Other factors must also be considered. It is not a black box! </a:t>
            </a:r>
          </a:p>
          <a:p>
            <a:pPr eaLnBrk="1" hangingPunct="1"/>
            <a:r>
              <a:rPr lang="en-US" b="1"/>
              <a:t>Suggested Questions: </a:t>
            </a:r>
            <a:r>
              <a:rPr lang="en-US"/>
              <a:t>None</a:t>
            </a:r>
          </a:p>
          <a:p>
            <a:pPr eaLnBrk="1" hangingPunct="1"/>
            <a:r>
              <a:rPr lang="en-US" b="1"/>
              <a:t>Additional Information: </a:t>
            </a:r>
            <a:r>
              <a:rPr lang="en-US"/>
              <a:t>This is a summary slide.</a:t>
            </a:r>
          </a:p>
          <a:p>
            <a:pPr eaLnBrk="1" hangingPunct="1"/>
            <a:r>
              <a:rPr lang="en-US" b="1"/>
              <a:t>Possible Problems: </a:t>
            </a:r>
            <a:r>
              <a:rPr lang="en-US"/>
              <a:t>None</a:t>
            </a:r>
          </a:p>
          <a:p>
            <a:endParaRPr lang="en-US"/>
          </a:p>
        </p:txBody>
      </p:sp>
      <p:sp>
        <p:nvSpPr>
          <p:cNvPr id="38916" name="Slide Number Placeholder 3"/>
          <p:cNvSpPr>
            <a:spLocks noGrp="1"/>
          </p:cNvSpPr>
          <p:nvPr>
            <p:ph type="sldNum" sz="quarter" idx="5"/>
          </p:nvPr>
        </p:nvSpPr>
        <p:spPr>
          <a:noFill/>
        </p:spPr>
        <p:txBody>
          <a:bodyPr/>
          <a:lstStyle/>
          <a:p>
            <a:fld id="{6CEAF31B-E38A-4D19-9B0E-8A94FC03D43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r>
              <a:rPr lang="en-US" b="1"/>
              <a:t>Key Message: </a:t>
            </a:r>
            <a:r>
              <a:rPr lang="en-US"/>
              <a:t>Application of results (summary)</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These factors include cost, safety, constructability, public, management and political acceptance and most importantly: Engineering judgment!</a:t>
            </a:r>
          </a:p>
          <a:p>
            <a:pPr eaLnBrk="1" hangingPunct="1"/>
            <a:r>
              <a:rPr lang="en-US" b="1"/>
              <a:t>Suggested Questions: </a:t>
            </a:r>
            <a:r>
              <a:rPr lang="en-US"/>
              <a:t>None</a:t>
            </a:r>
          </a:p>
          <a:p>
            <a:pPr eaLnBrk="1" hangingPunct="1"/>
            <a:r>
              <a:rPr lang="en-US" b="1"/>
              <a:t>Additional Information: </a:t>
            </a:r>
            <a:r>
              <a:rPr lang="en-US"/>
              <a:t>This is a summary slide.</a:t>
            </a:r>
          </a:p>
          <a:p>
            <a:pPr eaLnBrk="1" hangingPunct="1"/>
            <a:r>
              <a:rPr lang="en-US" b="1"/>
              <a:t>Possible Problems: </a:t>
            </a:r>
            <a:r>
              <a:rPr lang="en-US"/>
              <a:t>None</a:t>
            </a:r>
          </a:p>
          <a:p>
            <a:endParaRPr lang="en-US"/>
          </a:p>
        </p:txBody>
      </p:sp>
      <p:sp>
        <p:nvSpPr>
          <p:cNvPr id="39940" name="Slide Number Placeholder 3"/>
          <p:cNvSpPr>
            <a:spLocks noGrp="1"/>
          </p:cNvSpPr>
          <p:nvPr>
            <p:ph type="sldNum" sz="quarter" idx="5"/>
          </p:nvPr>
        </p:nvSpPr>
        <p:spPr>
          <a:noFill/>
        </p:spPr>
        <p:txBody>
          <a:bodyPr/>
          <a:lstStyle/>
          <a:p>
            <a:fld id="{917397BB-3698-466B-9650-0444A22CA53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pPr defTabSz="912813"/>
            <a:fld id="{256BD885-6E96-4667-885D-BAB28993396E}" type="slidenum">
              <a:rPr lang="en-US" smtClean="0"/>
              <a:pPr defTabSz="912813"/>
              <a:t>17</a:t>
            </a:fld>
            <a:endParaRPr lang="en-US"/>
          </a:p>
        </p:txBody>
      </p:sp>
      <p:sp>
        <p:nvSpPr>
          <p:cNvPr id="40963" name="Slide Image Placeholder 1"/>
          <p:cNvSpPr>
            <a:spLocks noGrp="1" noRot="1" noChangeAspect="1" noTextEdit="1"/>
          </p:cNvSpPr>
          <p:nvPr>
            <p:ph type="sldImg"/>
          </p:nvPr>
        </p:nvSpPr>
        <p:spPr>
          <a:ln/>
        </p:spPr>
      </p:sp>
      <p:sp>
        <p:nvSpPr>
          <p:cNvPr id="40964" name="Notes Placeholder 2"/>
          <p:cNvSpPr>
            <a:spLocks noGrp="1"/>
          </p:cNvSpPr>
          <p:nvPr>
            <p:ph type="body" idx="1"/>
          </p:nvPr>
        </p:nvSpPr>
        <p:spPr>
          <a:noFill/>
          <a:ln/>
        </p:spPr>
        <p:txBody>
          <a:bodyPr/>
          <a:lstStyle/>
          <a:p>
            <a:pPr eaLnBrk="1" hangingPunct="1"/>
            <a:r>
              <a:rPr lang="en-US" b="1"/>
              <a:t>Key Message: </a:t>
            </a:r>
            <a:r>
              <a:rPr lang="en-US"/>
              <a:t>Introduce WZ Safety Performance Measures Guidance Booklet</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The purpose of this guidance booklet is to introduce the concept of performance measures and performance data collection for work zone safety. Performance measures are sets of defined, outcome-based conditions or response times that are used to evaluate success. Performance measures focus on what to achieve, not how to achieve it. Measures come in all different shapes and sizes. </a:t>
            </a:r>
            <a:endParaRPr lang="en-US" b="1"/>
          </a:p>
          <a:p>
            <a:pPr eaLnBrk="1" hangingPunct="1"/>
            <a:r>
              <a:rPr lang="en-US" b="1"/>
              <a:t>Suggested Questions: </a:t>
            </a:r>
            <a:r>
              <a:rPr lang="en-US"/>
              <a:t>None</a:t>
            </a:r>
          </a:p>
          <a:p>
            <a:pPr eaLnBrk="1" hangingPunct="1"/>
            <a:r>
              <a:rPr lang="en-US" b="1"/>
              <a:t>Additional Information: </a:t>
            </a:r>
            <a:r>
              <a:rPr lang="en-US"/>
              <a:t>Available at </a:t>
            </a:r>
            <a:r>
              <a:rPr lang="en-US" u="sng">
                <a:solidFill>
                  <a:schemeClr val="hlink"/>
                </a:solidFill>
              </a:rPr>
              <a:t>atssa.com</a:t>
            </a:r>
            <a:endParaRPr lang="en-US"/>
          </a:p>
          <a:p>
            <a:pPr eaLnBrk="1" hangingPunct="1"/>
            <a:r>
              <a:rPr lang="en-US" b="1"/>
              <a:t>Possible Problems: </a:t>
            </a:r>
            <a:r>
              <a:rPr lang="en-US"/>
              <a:t>None</a:t>
            </a:r>
          </a:p>
          <a:p>
            <a:endParaRPr lang="en-US"/>
          </a:p>
          <a:p>
            <a:endParaRPr lang="en-US"/>
          </a:p>
          <a:p>
            <a:endParaRPr lang="en-US"/>
          </a:p>
        </p:txBody>
      </p:sp>
      <p:sp>
        <p:nvSpPr>
          <p:cNvPr id="40965" name="Slide Number Placeholder 3"/>
          <p:cNvSpPr txBox="1">
            <a:spLocks noGrp="1"/>
          </p:cNvSpPr>
          <p:nvPr/>
        </p:nvSpPr>
        <p:spPr bwMode="auto">
          <a:xfrm>
            <a:off x="3884613" y="8683625"/>
            <a:ext cx="2971800" cy="458788"/>
          </a:xfrm>
          <a:prstGeom prst="rect">
            <a:avLst/>
          </a:prstGeom>
          <a:noFill/>
          <a:ln w="9525">
            <a:noFill/>
            <a:miter lim="800000"/>
            <a:headEnd/>
            <a:tailEnd/>
          </a:ln>
        </p:spPr>
        <p:txBody>
          <a:bodyPr lIns="91424" tIns="45713" rIns="91424" bIns="45713" anchor="b"/>
          <a:lstStyle/>
          <a:p>
            <a:pPr algn="r" defTabSz="912813"/>
            <a:fld id="{21AA6542-89AF-46A4-8F58-06D4E58CE859}" type="slidenum">
              <a:rPr lang="en-US" sz="1100"/>
              <a:pPr algn="r" defTabSz="912813"/>
              <a:t>17</a:t>
            </a:fld>
            <a:endParaRPr lang="en-US" sz="11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2813"/>
            <a:fld id="{C3B61DB7-0C6B-4D1E-AED4-93B64D1349B0}" type="slidenum">
              <a:rPr lang="en-US" smtClean="0"/>
              <a:pPr defTabSz="912813"/>
              <a:t>18</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sz="900" b="1"/>
              <a:t>Key Message: </a:t>
            </a:r>
            <a:r>
              <a:rPr lang="en-US" sz="900"/>
              <a:t>Provide an example of a multi-level performance measure for work zone safety</a:t>
            </a:r>
          </a:p>
          <a:p>
            <a:pPr eaLnBrk="1" hangingPunct="1"/>
            <a:r>
              <a:rPr lang="en-US" sz="900" b="1"/>
              <a:t>Est. Presentation Time: </a:t>
            </a:r>
            <a:r>
              <a:rPr lang="en-US" sz="900"/>
              <a:t>1-2 minutes</a:t>
            </a:r>
          </a:p>
          <a:p>
            <a:pPr eaLnBrk="1" hangingPunct="1"/>
            <a:r>
              <a:rPr lang="en-US" sz="900" b="1"/>
              <a:t>Explanation of Cues/Builds: </a:t>
            </a:r>
            <a:r>
              <a:rPr lang="en-US" sz="900"/>
              <a:t>None</a:t>
            </a:r>
          </a:p>
          <a:p>
            <a:pPr eaLnBrk="1" hangingPunct="1"/>
            <a:r>
              <a:rPr lang="en-US" sz="900" b="1"/>
              <a:t>Suggested Comments: </a:t>
            </a:r>
            <a:r>
              <a:rPr lang="en-US" sz="900"/>
              <a:t>Using work zone crash rate as a measure of effectiveness, an example of a 5-level performance measure is shown.  In this example, Level 4 (Good) is defined as the performance goal or the “passing” level. The full set of levels of performance here, including the designated goal, make up the performance measure.  Another example of a multi-level performance measure is traffic level of service.  </a:t>
            </a:r>
          </a:p>
          <a:p>
            <a:pPr eaLnBrk="1" hangingPunct="1"/>
            <a:r>
              <a:rPr lang="en-US" sz="900"/>
              <a:t>If you are using pass-fail performance measures then you would only have the performance goal, you would not have the additional levels of performance listed in the chart.</a:t>
            </a:r>
            <a:endParaRPr lang="en-US" sz="900" b="1"/>
          </a:p>
          <a:p>
            <a:pPr eaLnBrk="1" hangingPunct="1"/>
            <a:r>
              <a:rPr lang="en-US" sz="900" b="1"/>
              <a:t>Suggested Questions: </a:t>
            </a:r>
            <a:r>
              <a:rPr lang="en-US" sz="900"/>
              <a:t>None</a:t>
            </a:r>
          </a:p>
          <a:p>
            <a:pPr eaLnBrk="1" hangingPunct="1"/>
            <a:r>
              <a:rPr lang="en-US" sz="900" b="1"/>
              <a:t>Additional Information: </a:t>
            </a:r>
          </a:p>
          <a:p>
            <a:pPr eaLnBrk="1" hangingPunct="1">
              <a:buFontTx/>
              <a:buChar char="•"/>
            </a:pPr>
            <a:r>
              <a:rPr lang="en-US" sz="900"/>
              <a:t>This particular measure likely would apply to a long-term work zone; however, performance measures are not solely for long-term work zones.  Even short-term temporary work zones can have major safety and traffic implications, and performance measures (such as maximum allowable queue length) can be generated and used to define acceptable performance. </a:t>
            </a:r>
          </a:p>
          <a:p>
            <a:pPr eaLnBrk="1" hangingPunct="1">
              <a:buFontTx/>
              <a:buChar char="•"/>
            </a:pPr>
            <a:r>
              <a:rPr lang="en-US" sz="900"/>
              <a:t>The actual values for the various levels of performance need to be tailored to suit the locality and the specific project.  </a:t>
            </a:r>
          </a:p>
          <a:p>
            <a:pPr eaLnBrk="1" hangingPunct="1"/>
            <a:r>
              <a:rPr lang="en-US" sz="900" b="1"/>
              <a:t>Possible Problems: </a:t>
            </a:r>
            <a:r>
              <a:rPr lang="en-US" sz="900"/>
              <a:t>None</a:t>
            </a:r>
          </a:p>
          <a:p>
            <a:endParaRPr lang="en-US" sz="900"/>
          </a:p>
          <a:p>
            <a:endParaRPr lang="en-US" sz="900"/>
          </a:p>
          <a:p>
            <a:endParaRPr lang="en-US" sz="900"/>
          </a:p>
          <a:p>
            <a:endParaRPr lang="en-US" sz="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pPr defTabSz="912813"/>
            <a:fld id="{6594F948-0754-49FD-BE95-00CBD2EE6144}" type="slidenum">
              <a:rPr lang="en-US" smtClean="0"/>
              <a:pPr defTabSz="912813"/>
              <a:t>19</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b="1"/>
              <a:t>Key Message: </a:t>
            </a:r>
            <a:r>
              <a:rPr lang="en-US"/>
              <a:t>Discuss examples of different types and levels of performance measures</a:t>
            </a:r>
            <a:endParaRPr lang="en-US" b="1"/>
          </a:p>
          <a:p>
            <a:pPr eaLnBrk="1" hangingPunct="1"/>
            <a:r>
              <a:rPr lang="en-US" b="1"/>
              <a:t>Est. Presentation Time: </a:t>
            </a:r>
            <a:r>
              <a:rPr lang="en-US"/>
              <a:t>1-2 minutes</a:t>
            </a:r>
          </a:p>
          <a:p>
            <a:pPr eaLnBrk="1" hangingPunct="1"/>
            <a:r>
              <a:rPr lang="en-US" b="1"/>
              <a:t>Explanation of Cues/Builds: </a:t>
            </a:r>
            <a:r>
              <a:rPr lang="en-US"/>
              <a:t>None</a:t>
            </a:r>
          </a:p>
          <a:p>
            <a:pPr eaLnBrk="1" hangingPunct="1"/>
            <a:r>
              <a:rPr lang="en-US" b="1"/>
              <a:t>Suggested Comments: </a:t>
            </a:r>
            <a:r>
              <a:rPr lang="en-US"/>
              <a:t>An example of an objective, multi-level measures for a project was provided on the previous slide. These are examples of other types of performance goals.  Some goals will result in quantitative results, while others may be more qualitative.</a:t>
            </a:r>
          </a:p>
          <a:p>
            <a:pPr eaLnBrk="1" hangingPunct="1"/>
            <a:r>
              <a:rPr lang="en-US"/>
              <a:t>Surrogate and safety-related congestion measures can play an important role when the work zone is short in duration or when crash data may not be readily available.  A number of congestion measures have a strong relation to safety.  For example, the presence of stopped queues creates traffic shock-waves that can contribute to crashes when sight distance is limited.</a:t>
            </a:r>
          </a:p>
          <a:p>
            <a:pPr eaLnBrk="1" hangingPunct="1"/>
            <a:r>
              <a:rPr lang="en-US"/>
              <a:t>The Incident Rate refers to the OSHA worker injury rate.  </a:t>
            </a:r>
          </a:p>
          <a:p>
            <a:pPr eaLnBrk="1" hangingPunct="1"/>
            <a:r>
              <a:rPr lang="en-US"/>
              <a:t>The subjective measure could be examined using driver intercept surveys or web surveys.</a:t>
            </a:r>
          </a:p>
          <a:p>
            <a:r>
              <a:rPr lang="en-US" b="1"/>
              <a:t>Suggested Questions: </a:t>
            </a:r>
            <a:r>
              <a:rPr lang="en-US"/>
              <a:t>What are some other examples of safety-related performance goals that you can think of? Can you name another congestion-related goal that may affect safety? </a:t>
            </a:r>
            <a:endParaRPr lang="en-US" b="1"/>
          </a:p>
          <a:p>
            <a:r>
              <a:rPr lang="en-US" b="1"/>
              <a:t>Additional Information: </a:t>
            </a:r>
            <a:r>
              <a:rPr lang="en-US"/>
              <a:t>None</a:t>
            </a:r>
          </a:p>
          <a:p>
            <a:pPr eaLnBrk="1" hangingPunct="1"/>
            <a:r>
              <a:rPr lang="en-US" b="1"/>
              <a:t>Possible Problems: </a:t>
            </a:r>
            <a:r>
              <a:rPr lang="en-US"/>
              <a:t>None</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25604" name="Slide Number Placeholder 3"/>
          <p:cNvSpPr>
            <a:spLocks noGrp="1"/>
          </p:cNvSpPr>
          <p:nvPr>
            <p:ph type="sldNum" sz="quarter" idx="5"/>
          </p:nvPr>
        </p:nvSpPr>
        <p:spPr>
          <a:noFill/>
        </p:spPr>
        <p:txBody>
          <a:bodyPr/>
          <a:lstStyle/>
          <a:p>
            <a:fld id="{EE015278-8648-4B73-A51B-D17CC565CCF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8C53B6D5-33BE-4545-8E30-E30D8699117A}" type="slidenum">
              <a:rPr lang="en-US" smtClean="0"/>
              <a:pPr/>
              <a:t>20</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b="1"/>
              <a:t>Key Message: </a:t>
            </a:r>
            <a:r>
              <a:rPr lang="en-US"/>
              <a:t>Recap module</a:t>
            </a:r>
            <a:endParaRPr lang="en-US" b="1"/>
          </a:p>
          <a:p>
            <a:pPr eaLnBrk="1" hangingPunct="1"/>
            <a:r>
              <a:rPr lang="en-US" b="1"/>
              <a:t>Est. Presentation Time: </a:t>
            </a:r>
            <a:r>
              <a:rPr lang="en-US"/>
              <a:t>1</a:t>
            </a:r>
            <a:r>
              <a:rPr lang="en-US" b="1"/>
              <a:t> </a:t>
            </a:r>
            <a:r>
              <a:rPr lang="en-US"/>
              <a:t>minute(s)</a:t>
            </a:r>
            <a:endParaRPr lang="en-US" b="1"/>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Avoid telling the audience the answers to these questions. Their purpose is to gauge understanding. You may add other questions.</a:t>
            </a:r>
          </a:p>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eaLnBrk="1" hangingPunct="1"/>
            <a:r>
              <a:rPr lang="en-US" b="1"/>
              <a:t>Key Message: </a:t>
            </a:r>
            <a:r>
              <a:rPr lang="en-US"/>
              <a:t>Discuss result applications</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Based on the results of the analysis, the agency may choose to either revise the management strategies and/or the construction/staging approach for the project. This represents the iterative aspect of the work zone impacts assessment process. Decision making at this juncture is driven by the required level of performance for the work zone (as determined by the agency and/or design team, or as defined by applicable policies and standards). The answer to key questions such as costs, queue lengths and other performance measures is now known. These answers may lead to design revisions.</a:t>
            </a:r>
          </a:p>
          <a:p>
            <a:pPr eaLnBrk="1" hangingPunct="1"/>
            <a:r>
              <a:rPr lang="en-US" b="1"/>
              <a:t>Suggested Questions: </a:t>
            </a:r>
            <a:r>
              <a:rPr lang="en-US"/>
              <a:t>Non</a:t>
            </a:r>
            <a:r>
              <a:rPr lang="en-US" i="1"/>
              <a:t>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
        <p:nvSpPr>
          <p:cNvPr id="26628" name="Slide Number Placeholder 3"/>
          <p:cNvSpPr>
            <a:spLocks noGrp="1"/>
          </p:cNvSpPr>
          <p:nvPr>
            <p:ph type="sldNum" sz="quarter" idx="5"/>
          </p:nvPr>
        </p:nvSpPr>
        <p:spPr>
          <a:noFill/>
        </p:spPr>
        <p:txBody>
          <a:bodyPr/>
          <a:lstStyle/>
          <a:p>
            <a:fld id="{7A48A5B8-3512-47B5-950A-6E80ADA8FD5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xfrm>
            <a:off x="533400" y="4343400"/>
            <a:ext cx="5867400" cy="4114800"/>
          </a:xfrm>
          <a:ln/>
        </p:spPr>
        <p:txBody>
          <a:bodyPr/>
          <a:lstStyle/>
          <a:p>
            <a:pPr eaLnBrk="1" hangingPunct="1">
              <a:defRPr/>
            </a:pPr>
            <a:r>
              <a:rPr lang="en-US" sz="1050" b="1" dirty="0"/>
              <a:t>Key Message: </a:t>
            </a:r>
            <a:r>
              <a:rPr lang="en-US" sz="1050" dirty="0"/>
              <a:t>Discuss result applications</a:t>
            </a:r>
          </a:p>
          <a:p>
            <a:pPr eaLnBrk="1" hangingPunct="1">
              <a:defRPr/>
            </a:pPr>
            <a:r>
              <a:rPr lang="en-US" sz="1050" b="1" dirty="0"/>
              <a:t>Est. Presentation Time: </a:t>
            </a:r>
            <a:r>
              <a:rPr lang="en-US" sz="1050" dirty="0"/>
              <a:t>Less than 1 minute(s)</a:t>
            </a:r>
          </a:p>
          <a:p>
            <a:pPr eaLnBrk="1" hangingPunct="1">
              <a:defRPr/>
            </a:pPr>
            <a:r>
              <a:rPr lang="en-US" sz="1050" b="1" dirty="0"/>
              <a:t>Explanation of Cues/Builds: </a:t>
            </a:r>
            <a:r>
              <a:rPr lang="en-US" sz="1050" dirty="0"/>
              <a:t>None</a:t>
            </a:r>
          </a:p>
          <a:p>
            <a:pPr>
              <a:defRPr/>
            </a:pPr>
            <a:r>
              <a:rPr lang="en-US" sz="1050" b="1" dirty="0"/>
              <a:t>Suggested Comments: </a:t>
            </a:r>
            <a:r>
              <a:rPr lang="en-US" sz="1050" dirty="0"/>
              <a:t>The results from transportation analytical can serve to improve decision-making as well as improve overall understanding of relationships between the many forces affecting work zone decision-making:  mobility, financial, environmental and safety.  Work zone analysis should never be used to </a:t>
            </a:r>
            <a:r>
              <a:rPr lang="en-US" sz="1050" i="1" dirty="0"/>
              <a:t>make</a:t>
            </a:r>
            <a:r>
              <a:rPr lang="en-US" sz="1050" dirty="0"/>
              <a:t> key decisions but instead developed as a trusted resource for understanding the potential mobility impacts and using this information to </a:t>
            </a:r>
            <a:r>
              <a:rPr lang="en-US" sz="1050" i="1" dirty="0"/>
              <a:t>inform</a:t>
            </a:r>
            <a:r>
              <a:rPr lang="en-US" sz="1050" dirty="0"/>
              <a:t> key decisions.  The informative value of analysis used by decision-makes will be directly related to how well the analyst has considered both the </a:t>
            </a:r>
            <a:r>
              <a:rPr lang="en-US" sz="1050" i="1" dirty="0"/>
              <a:t>context for analysis</a:t>
            </a:r>
            <a:r>
              <a:rPr lang="en-US" sz="1050" dirty="0"/>
              <a:t> (decisions to be supported and relevant performance measures) and the </a:t>
            </a:r>
            <a:r>
              <a:rPr lang="en-US" sz="1050" i="1" dirty="0"/>
              <a:t>context for validation</a:t>
            </a:r>
            <a:r>
              <a:rPr lang="en-US" sz="1050" dirty="0"/>
              <a:t> (data and staff resources). The job of the work zone analyst extends beyond merely conducting an analysis and reporting results; but to provide decision-makers with a broader understanding that connects the findings of the analysis within the decision-making context.  Placed in context, a well-summarized level of understanding can be provided to decision-makers and other staff working on the project, even if decision-makers do not have first-hand experience with the analytical approach.  Perform a detailed project-level work zone impacts assessment progressively and comprehensively through the various design iterations.</a:t>
            </a:r>
          </a:p>
          <a:p>
            <a:pPr>
              <a:defRPr/>
            </a:pPr>
            <a:r>
              <a:rPr lang="en-US" sz="1050" dirty="0"/>
              <a:t>• Reassess and confirm whether the project is a significant project</a:t>
            </a:r>
            <a:endParaRPr lang="en-US" sz="1050" b="1" dirty="0"/>
          </a:p>
          <a:p>
            <a:pPr>
              <a:defRPr/>
            </a:pPr>
            <a:r>
              <a:rPr lang="en-US" sz="1050" dirty="0"/>
              <a:t>• Develop recommendations for final construction approach and construction staging.</a:t>
            </a:r>
          </a:p>
          <a:p>
            <a:pPr>
              <a:defRPr/>
            </a:pPr>
            <a:r>
              <a:rPr lang="en-US" sz="1050" dirty="0"/>
              <a:t>• Identify final design and contracting strategies – consider innovative design and contracting</a:t>
            </a:r>
          </a:p>
          <a:p>
            <a:pPr>
              <a:defRPr/>
            </a:pPr>
            <a:r>
              <a:rPr lang="en-US" sz="1050" dirty="0"/>
              <a:t>approaches.</a:t>
            </a:r>
          </a:p>
          <a:p>
            <a:pPr eaLnBrk="1" hangingPunct="1">
              <a:defRPr/>
            </a:pPr>
            <a:r>
              <a:rPr lang="en-US" sz="1050" b="1" dirty="0"/>
              <a:t>Suggested Questions: </a:t>
            </a:r>
            <a:r>
              <a:rPr lang="en-US" sz="1050" dirty="0"/>
              <a:t>None</a:t>
            </a:r>
          </a:p>
          <a:p>
            <a:pPr eaLnBrk="1" hangingPunct="1">
              <a:defRPr/>
            </a:pPr>
            <a:r>
              <a:rPr lang="en-US" sz="1050" b="1" dirty="0"/>
              <a:t>Additional Information: </a:t>
            </a:r>
            <a:r>
              <a:rPr lang="en-US" sz="1050" dirty="0"/>
              <a:t>None</a:t>
            </a:r>
            <a:endParaRPr lang="en-US" sz="1050" b="1" dirty="0"/>
          </a:p>
          <a:p>
            <a:pPr eaLnBrk="1" hangingPunct="1">
              <a:defRPr/>
            </a:pPr>
            <a:r>
              <a:rPr lang="en-US" sz="1050" b="1" dirty="0"/>
              <a:t>Possible Problems: </a:t>
            </a:r>
            <a:r>
              <a:rPr lang="en-US" sz="1050" dirty="0"/>
              <a:t>None</a:t>
            </a:r>
          </a:p>
          <a:p>
            <a:pPr>
              <a:defRPr/>
            </a:pPr>
            <a:endParaRPr lang="en-US" dirty="0"/>
          </a:p>
        </p:txBody>
      </p:sp>
      <p:sp>
        <p:nvSpPr>
          <p:cNvPr id="27652" name="Slide Number Placeholder 3"/>
          <p:cNvSpPr>
            <a:spLocks noGrp="1"/>
          </p:cNvSpPr>
          <p:nvPr>
            <p:ph type="sldNum" sz="quarter" idx="5"/>
          </p:nvPr>
        </p:nvSpPr>
        <p:spPr>
          <a:noFill/>
        </p:spPr>
        <p:txBody>
          <a:bodyPr/>
          <a:lstStyle/>
          <a:p>
            <a:fld id="{47213710-95E5-46E7-9866-749AE53813D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533400" y="4343400"/>
            <a:ext cx="5943600" cy="4343400"/>
          </a:xfrm>
        </p:spPr>
        <p:txBody>
          <a:bodyPr>
            <a:normAutofit lnSpcReduction="10000"/>
          </a:bodyPr>
          <a:lstStyle/>
          <a:p>
            <a:pPr eaLnBrk="1" hangingPunct="1">
              <a:defRPr/>
            </a:pPr>
            <a:r>
              <a:rPr lang="en-US" b="1" dirty="0"/>
              <a:t>Key Message: </a:t>
            </a:r>
            <a:r>
              <a:rPr lang="en-US" dirty="0"/>
              <a:t>Discuss result applications</a:t>
            </a:r>
          </a:p>
          <a:p>
            <a:pPr eaLnBrk="1" hangingPunct="1">
              <a:defRPr/>
            </a:pPr>
            <a:r>
              <a:rPr lang="en-US" b="1" dirty="0"/>
              <a:t>Est. Presentation Time: </a:t>
            </a:r>
            <a:r>
              <a:rPr lang="en-US" dirty="0"/>
              <a:t>Less than 1 minute(s)</a:t>
            </a:r>
          </a:p>
          <a:p>
            <a:pPr eaLnBrk="1" hangingPunct="1">
              <a:defRPr/>
            </a:pPr>
            <a:r>
              <a:rPr lang="en-US" b="1" dirty="0"/>
              <a:t>Explanation of Cues/Builds: </a:t>
            </a:r>
            <a:r>
              <a:rPr lang="en-US" dirty="0"/>
              <a:t>None</a:t>
            </a:r>
          </a:p>
          <a:p>
            <a:pPr>
              <a:defRPr/>
            </a:pPr>
            <a:r>
              <a:rPr lang="en-US" b="1" dirty="0"/>
              <a:t>Suggested Comments: </a:t>
            </a:r>
            <a:r>
              <a:rPr lang="en-US" dirty="0"/>
              <a:t>The contracting strategy may be chosen based on the results. Options available are:</a:t>
            </a:r>
          </a:p>
          <a:p>
            <a:pPr>
              <a:defRPr/>
            </a:pPr>
            <a:r>
              <a:rPr lang="en-US" b="1" dirty="0"/>
              <a:t>Traditional Design-Bid-Build process. </a:t>
            </a:r>
            <a:r>
              <a:rPr lang="en-US" dirty="0"/>
              <a:t>In this case, the final plans, TMP, PS&amp;E and bid package are developed by the agency (or consultant as appropriate).</a:t>
            </a:r>
          </a:p>
          <a:p>
            <a:pPr>
              <a:defRPr/>
            </a:pPr>
            <a:r>
              <a:rPr lang="en-US" dirty="0"/>
              <a:t>• </a:t>
            </a:r>
            <a:r>
              <a:rPr lang="en-US" b="1" dirty="0"/>
              <a:t>Design-Build. </a:t>
            </a:r>
            <a:r>
              <a:rPr lang="en-US" dirty="0"/>
              <a:t>This involves a stage-by-stage approach to designing and building the project, where design and construction take place in tandem. When construction is taking place on one phase, the subsequent phase is designed. This generally saves project time and money. This approach is more often adopted for major infrastructure reconstruction or rehabilitation projects and is performed by a team of engineering consultants and contractors.</a:t>
            </a:r>
          </a:p>
          <a:p>
            <a:pPr>
              <a:defRPr/>
            </a:pPr>
            <a:r>
              <a:rPr lang="en-US" dirty="0"/>
              <a:t>• </a:t>
            </a:r>
            <a:r>
              <a:rPr lang="en-US" b="1" dirty="0"/>
              <a:t>Contractor Developed TMP. </a:t>
            </a:r>
            <a:r>
              <a:rPr lang="en-US" dirty="0"/>
              <a:t>In this case, the agency includes basic TMP requirements and recommendations in the bid package, rather than the agency developing the TMP itself. Contractors may then include appropriate TMPs in their bids.</a:t>
            </a:r>
          </a:p>
          <a:p>
            <a:pPr>
              <a:defRPr/>
            </a:pPr>
            <a:r>
              <a:rPr lang="en-US" dirty="0"/>
              <a:t>• </a:t>
            </a:r>
            <a:r>
              <a:rPr lang="en-US" b="1" dirty="0"/>
              <a:t>Performance Based TMP. </a:t>
            </a:r>
            <a:r>
              <a:rPr lang="en-US" dirty="0"/>
              <a:t>In this case, work zone performance requirements are established by the agency. Contractors may then include TMPs that help meet those performance requirements in their bids.</a:t>
            </a:r>
          </a:p>
          <a:p>
            <a:pPr eaLnBrk="1" hangingPunct="1">
              <a:defRPr/>
            </a:pPr>
            <a:r>
              <a:rPr lang="en-US" b="1" dirty="0"/>
              <a:t>Suggested Questions: </a:t>
            </a:r>
            <a:r>
              <a:rPr lang="en-US" dirty="0"/>
              <a:t>None</a:t>
            </a:r>
          </a:p>
          <a:p>
            <a:pPr eaLnBrk="1" hangingPunct="1">
              <a:defRPr/>
            </a:pPr>
            <a:r>
              <a:rPr lang="en-US" b="1" dirty="0"/>
              <a:t>Additional Information: </a:t>
            </a:r>
            <a:r>
              <a:rPr lang="en-US" dirty="0"/>
              <a:t>None</a:t>
            </a:r>
            <a:endParaRPr lang="en-US" b="1" dirty="0"/>
          </a:p>
          <a:p>
            <a:pPr eaLnBrk="1" hangingPunct="1">
              <a:defRPr/>
            </a:pPr>
            <a:r>
              <a:rPr lang="en-US" b="1" dirty="0"/>
              <a:t>Possible Problems: </a:t>
            </a:r>
            <a:r>
              <a:rPr lang="en-US" dirty="0"/>
              <a:t>Some of this material is covered in the “Strategies” course. Participants that have gone through that course may find it repetitive. Treat as a review.</a:t>
            </a:r>
          </a:p>
          <a:p>
            <a:pPr>
              <a:defRPr/>
            </a:pPr>
            <a:endParaRPr lang="en-US" dirty="0"/>
          </a:p>
          <a:p>
            <a:pPr>
              <a:defRPr/>
            </a:pPr>
            <a:endParaRPr lang="en-US" dirty="0"/>
          </a:p>
        </p:txBody>
      </p:sp>
      <p:sp>
        <p:nvSpPr>
          <p:cNvPr id="28676" name="Slide Number Placeholder 3"/>
          <p:cNvSpPr>
            <a:spLocks noGrp="1"/>
          </p:cNvSpPr>
          <p:nvPr>
            <p:ph type="sldNum" sz="quarter" idx="5"/>
          </p:nvPr>
        </p:nvSpPr>
        <p:spPr>
          <a:noFill/>
        </p:spPr>
        <p:txBody>
          <a:bodyPr/>
          <a:lstStyle/>
          <a:p>
            <a:fld id="{48024A1F-C914-4654-85A6-205751B69C7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xfrm>
            <a:off x="609600" y="4343400"/>
            <a:ext cx="5562600" cy="4114800"/>
          </a:xfrm>
          <a:noFill/>
          <a:ln/>
        </p:spPr>
        <p:txBody>
          <a:bodyPr/>
          <a:lstStyle/>
          <a:p>
            <a:pPr eaLnBrk="1" hangingPunct="1"/>
            <a:r>
              <a:rPr lang="en-US" b="1"/>
              <a:t>Key Message: </a:t>
            </a:r>
            <a:r>
              <a:rPr lang="en-US"/>
              <a:t>Discuss result applications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Perform a detailed project-level work zone impacts assessment progressively and comprehensively through the various design iterations.</a:t>
            </a:r>
          </a:p>
          <a:p>
            <a:r>
              <a:rPr lang="en-US"/>
              <a:t>• Develop final recommendations and plans for work zone management strategies.</a:t>
            </a:r>
          </a:p>
          <a:p>
            <a:r>
              <a:rPr lang="en-US"/>
              <a:t>• Estimate the final costs for the chosen work zone management strategies.</a:t>
            </a:r>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29700" name="Slide Number Placeholder 3"/>
          <p:cNvSpPr>
            <a:spLocks noGrp="1"/>
          </p:cNvSpPr>
          <p:nvPr>
            <p:ph type="sldNum" sz="quarter" idx="5"/>
          </p:nvPr>
        </p:nvSpPr>
        <p:spPr>
          <a:noFill/>
        </p:spPr>
        <p:txBody>
          <a:bodyPr/>
          <a:lstStyle/>
          <a:p>
            <a:fld id="{B720FB55-F132-4D12-98DC-3FDE3A882B0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xfrm>
            <a:off x="533400" y="4343400"/>
            <a:ext cx="5638800" cy="4114800"/>
          </a:xfrm>
          <a:noFill/>
          <a:ln/>
        </p:spPr>
        <p:txBody>
          <a:bodyPr/>
          <a:lstStyle/>
          <a:p>
            <a:pPr eaLnBrk="1" hangingPunct="1"/>
            <a:r>
              <a:rPr lang="en-US" b="1"/>
              <a:t>Key Message:</a:t>
            </a:r>
            <a:endParaRPr lang="en-US"/>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Perform a detailed project-level work zone impacts assessment progressively and comprehensively through the various design iterations.</a:t>
            </a:r>
          </a:p>
          <a:p>
            <a:r>
              <a:rPr lang="en-US"/>
              <a:t>• Identify performance requirements for the work zone.</a:t>
            </a:r>
          </a:p>
          <a:p>
            <a:r>
              <a:rPr lang="en-US"/>
              <a:t>• Develop the TMP, appropriate PS&amp;Es (Plans, Specifications and Estimates) and other documents that are required to implement</a:t>
            </a:r>
          </a:p>
          <a:p>
            <a:r>
              <a:rPr lang="en-US"/>
              <a:t>the TMP.</a:t>
            </a:r>
          </a:p>
          <a:p>
            <a:r>
              <a:rPr lang="en-US"/>
              <a:t>• Develop contracting documents.</a:t>
            </a:r>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0724" name="Slide Number Placeholder 3"/>
          <p:cNvSpPr>
            <a:spLocks noGrp="1"/>
          </p:cNvSpPr>
          <p:nvPr>
            <p:ph type="sldNum" sz="quarter" idx="5"/>
          </p:nvPr>
        </p:nvSpPr>
        <p:spPr>
          <a:noFill/>
        </p:spPr>
        <p:txBody>
          <a:bodyPr/>
          <a:lstStyle/>
          <a:p>
            <a:fld id="{605204F3-D356-42D7-9F59-2C4B3E80115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eaLnBrk="1" hangingPunct="1"/>
            <a:r>
              <a:rPr lang="en-US" b="1"/>
              <a:t>Key Message: </a:t>
            </a:r>
            <a:r>
              <a:rPr lang="en-US"/>
              <a:t>Discuss typical responsibilities</a:t>
            </a:r>
          </a:p>
          <a:p>
            <a:pPr eaLnBrk="1" hangingPunct="1"/>
            <a:r>
              <a:rPr lang="en-US" b="1"/>
              <a:t>Est. Presentation Time: </a:t>
            </a:r>
            <a:r>
              <a:rPr lang="en-US"/>
              <a:t>Less than 1 minute(s)</a:t>
            </a:r>
          </a:p>
          <a:p>
            <a:pPr eaLnBrk="1" hangingPunct="1"/>
            <a:r>
              <a:rPr lang="en-US" b="1"/>
              <a:t>Explanation of Cues/Builds: </a:t>
            </a:r>
            <a:r>
              <a:rPr lang="en-US"/>
              <a:t>None</a:t>
            </a:r>
          </a:p>
          <a:p>
            <a:r>
              <a:rPr lang="en-US" b="1"/>
              <a:t>Suggested Comments: </a:t>
            </a:r>
            <a:r>
              <a:rPr lang="en-US"/>
              <a:t>The TMP may be developed by the agency itself – either in-house or by using a consultant. Alternatively, the agency may choose to allow the contractor to develop a TMP prior to start of work, and/or use performance-based specifications. If the agency chooses to use a contractor developed TMP (instead of an agency developed TMP), appropriate specifications for the TMP are developed, rather than the TMP itself. In either case, TMP development will be governed by agency-developed recommendations and/or performance specifications. All TMPs that are developed by a non-agency entity (e.g., contractor, consultant) must to be approved by the agency. The agency may also have the TMP reviewed, stamped, and approved by a licensed Professional Engineer.</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
        <p:nvSpPr>
          <p:cNvPr id="31748" name="Slide Number Placeholder 3"/>
          <p:cNvSpPr>
            <a:spLocks noGrp="1"/>
          </p:cNvSpPr>
          <p:nvPr>
            <p:ph type="sldNum" sz="quarter" idx="5"/>
          </p:nvPr>
        </p:nvSpPr>
        <p:spPr>
          <a:noFill/>
        </p:spPr>
        <p:txBody>
          <a:bodyPr/>
          <a:lstStyle/>
          <a:p>
            <a:fld id="{FC28FC3B-F8A5-449C-AA27-E0D5BE4BCFE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eaLnBrk="1" hangingPunct="1"/>
            <a:r>
              <a:rPr lang="en-US" b="1"/>
              <a:t>Key Message: </a:t>
            </a:r>
            <a:r>
              <a:rPr lang="en-US"/>
              <a:t>Discuss TCP content</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 results can then be used to develop a solid TCP as part of the TMP, that incorporates devices, techniques and procedures to improve the safety and mobility of the work zone. Some of these are listed here. For example, if queues will be formed and congestion is expected for a portion of the project, the designer may choose to reduce the devices spacing, to discourage drivers from making certain maneuvers. The results may also prompt the designer to seek police services, for example.</a:t>
            </a:r>
            <a:endParaRPr lang="en-US" b="1"/>
          </a:p>
          <a:p>
            <a:pPr eaLnBrk="1" hangingPunct="1"/>
            <a:r>
              <a:rPr lang="en-US" b="1"/>
              <a:t>Suggested Questions: </a:t>
            </a:r>
            <a:r>
              <a:rPr lang="en-US"/>
              <a:t>None</a:t>
            </a:r>
          </a:p>
          <a:p>
            <a:pPr eaLnBrk="1" hangingPunct="1"/>
            <a:r>
              <a:rPr lang="en-US" b="1"/>
              <a:t>Additional Information:</a:t>
            </a:r>
          </a:p>
          <a:p>
            <a:pPr eaLnBrk="1" hangingPunct="1"/>
            <a:r>
              <a:rPr lang="en-US" b="1"/>
              <a:t>Possible Problems: </a:t>
            </a:r>
            <a:r>
              <a:rPr lang="en-US"/>
              <a:t>None</a:t>
            </a:r>
          </a:p>
          <a:p>
            <a:endParaRPr lang="en-US"/>
          </a:p>
        </p:txBody>
      </p:sp>
      <p:sp>
        <p:nvSpPr>
          <p:cNvPr id="32772" name="Slide Number Placeholder 3"/>
          <p:cNvSpPr>
            <a:spLocks noGrp="1"/>
          </p:cNvSpPr>
          <p:nvPr>
            <p:ph type="sldNum" sz="quarter" idx="5"/>
          </p:nvPr>
        </p:nvSpPr>
        <p:spPr>
          <a:noFill/>
        </p:spPr>
        <p:txBody>
          <a:bodyPr/>
          <a:lstStyle/>
          <a:p>
            <a:fld id="{01E5E1D7-88BA-4EB0-8206-0D7CE82C442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i="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70" name="Rectangle 46"/>
          <p:cNvSpPr>
            <a:spLocks noGrp="1" noChangeArrowheads="1"/>
          </p:cNvSpPr>
          <p:nvPr>
            <p:ph type="title"/>
          </p:nvPr>
        </p:nvSpPr>
        <p:spPr bwMode="auto">
          <a:xfrm>
            <a:off x="0" y="0"/>
            <a:ext cx="9144000" cy="1143000"/>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47"/>
          <p:cNvSpPr>
            <a:spLocks noGrp="1" noChangeArrowheads="1"/>
          </p:cNvSpPr>
          <p:nvPr>
            <p:ph type="body" idx="1"/>
          </p:nvPr>
        </p:nvSpPr>
        <p:spPr bwMode="auto">
          <a:xfrm>
            <a:off x="4572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4" name="Text Box 50"/>
          <p:cNvSpPr txBox="1">
            <a:spLocks noChangeArrowheads="1"/>
          </p:cNvSpPr>
          <p:nvPr userDrawn="1"/>
        </p:nvSpPr>
        <p:spPr bwMode="auto">
          <a:xfrm>
            <a:off x="7920038" y="62817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5-</a:t>
            </a:r>
            <a:fld id="{F3F657AF-726F-40A1-8A03-30D50A36E49A}" type="slidenum">
              <a:rPr lang="en-US" sz="2400">
                <a:latin typeface="Calibri" pitchFamily="34" charset="0"/>
              </a:rPr>
              <a:pPr>
                <a:defRPr/>
              </a:pPr>
              <a:t>‹#›</a:t>
            </a:fld>
            <a:endParaRPr lang="en-US" sz="2400" dirty="0">
              <a:latin typeface="Calibri" pitchFamily="34" charset="0"/>
            </a:endParaRPr>
          </a:p>
        </p:txBody>
      </p:sp>
      <p:pic>
        <p:nvPicPr>
          <p:cNvPr id="1030" name="Picture 54" descr="Border 483"/>
          <p:cNvPicPr>
            <a:picLocks noChangeAspect="1" noChangeArrowheads="1"/>
          </p:cNvPicPr>
          <p:nvPr userDrawn="1"/>
        </p:nvPicPr>
        <p:blipFill>
          <a:blip r:embed="rId14"/>
          <a:srcRect/>
          <a:stretch>
            <a:fillRect/>
          </a:stretch>
        </p:blipFill>
        <p:spPr bwMode="auto">
          <a:xfrm>
            <a:off x="0" y="1366838"/>
            <a:ext cx="9144000" cy="309562"/>
          </a:xfrm>
          <a:prstGeom prst="rect">
            <a:avLst/>
          </a:prstGeom>
          <a:noFill/>
          <a:ln w="9525">
            <a:noFill/>
            <a:miter lim="800000"/>
            <a:headEnd/>
            <a:tailEnd/>
          </a:ln>
        </p:spPr>
      </p:pic>
      <p:sp>
        <p:nvSpPr>
          <p:cNvPr id="8" name="Rounded Rectangle 7"/>
          <p:cNvSpPr/>
          <p:nvPr userDrawn="1"/>
        </p:nvSpPr>
        <p:spPr bwMode="auto">
          <a:xfrm>
            <a:off x="152400" y="12192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dirty="0">
              <a:latin typeface="Calibri" pitchFamily="34" charset="0"/>
            </a:endParaRPr>
          </a:p>
        </p:txBody>
      </p:sp>
      <p:pic>
        <p:nvPicPr>
          <p:cNvPr id="2" name="Picture 1">
            <a:extLst>
              <a:ext uri="{FF2B5EF4-FFF2-40B4-BE49-F238E27FC236}">
                <a16:creationId xmlns:a16="http://schemas.microsoft.com/office/drawing/2014/main" id="{9B9E9D96-9666-C117-B013-73ECF0CABFFD}"/>
              </a:ext>
            </a:extLst>
          </p:cNvPr>
          <p:cNvPicPr>
            <a:picLocks noChangeAspect="1" noChangeArrowheads="1"/>
          </p:cNvPicPr>
          <p:nvPr userDrawn="1"/>
        </p:nvPicPr>
        <p:blipFill>
          <a:blip r:embed="rId15" cstate="print"/>
          <a:srcRect r="59525" b="61905"/>
          <a:stretch>
            <a:fillRect/>
          </a:stretch>
        </p:blipFill>
        <p:spPr bwMode="auto">
          <a:xfrm>
            <a:off x="1685026" y="6030686"/>
            <a:ext cx="566738" cy="533400"/>
          </a:xfrm>
          <a:prstGeom prst="rect">
            <a:avLst/>
          </a:prstGeom>
          <a:noFill/>
          <a:ln w="9525">
            <a:noFill/>
            <a:miter lim="800000"/>
            <a:headEnd/>
            <a:tailEnd/>
          </a:ln>
        </p:spPr>
      </p:pic>
      <p:pic>
        <p:nvPicPr>
          <p:cNvPr id="3" name="Picture 2" descr="ATSSA logo showing a cone within the A and safer roads save lives">
            <a:extLst>
              <a:ext uri="{FF2B5EF4-FFF2-40B4-BE49-F238E27FC236}">
                <a16:creationId xmlns:a16="http://schemas.microsoft.com/office/drawing/2014/main" id="{215D77E5-51BF-AE78-BFB5-FEBFB8905245}"/>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7200" y="6118653"/>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8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4000" b="1" i="1">
          <a:solidFill>
            <a:srgbClr val="C00000"/>
          </a:solidFill>
          <a:latin typeface="Calibri" pitchFamily="34" charset="0"/>
          <a:ea typeface="+mj-ea"/>
          <a:cs typeface="+mj-cs"/>
        </a:defRPr>
      </a:lvl1pPr>
      <a:lvl2pPr algn="ctr" rtl="0" eaLnBrk="0" fontAlgn="base" hangingPunct="0">
        <a:spcBef>
          <a:spcPct val="0"/>
        </a:spcBef>
        <a:spcAft>
          <a:spcPct val="0"/>
        </a:spcAft>
        <a:defRPr sz="4000" b="1" i="1">
          <a:solidFill>
            <a:srgbClr val="C00000"/>
          </a:solidFill>
          <a:latin typeface="Calibri" pitchFamily="34" charset="0"/>
        </a:defRPr>
      </a:lvl2pPr>
      <a:lvl3pPr algn="ctr" rtl="0" eaLnBrk="0" fontAlgn="base" hangingPunct="0">
        <a:spcBef>
          <a:spcPct val="0"/>
        </a:spcBef>
        <a:spcAft>
          <a:spcPct val="0"/>
        </a:spcAft>
        <a:defRPr sz="4000" b="1" i="1">
          <a:solidFill>
            <a:srgbClr val="C00000"/>
          </a:solidFill>
          <a:latin typeface="Calibri" pitchFamily="34" charset="0"/>
        </a:defRPr>
      </a:lvl3pPr>
      <a:lvl4pPr algn="ctr" rtl="0" eaLnBrk="0" fontAlgn="base" hangingPunct="0">
        <a:spcBef>
          <a:spcPct val="0"/>
        </a:spcBef>
        <a:spcAft>
          <a:spcPct val="0"/>
        </a:spcAft>
        <a:defRPr sz="4000" b="1" i="1">
          <a:solidFill>
            <a:srgbClr val="C00000"/>
          </a:solidFill>
          <a:latin typeface="Calibri" pitchFamily="34" charset="0"/>
        </a:defRPr>
      </a:lvl4pPr>
      <a:lvl5pPr algn="ctr" rtl="0" eaLnBrk="0" fontAlgn="base" hangingPunct="0">
        <a:spcBef>
          <a:spcPct val="0"/>
        </a:spcBef>
        <a:spcAft>
          <a:spcPct val="0"/>
        </a:spcAft>
        <a:defRPr sz="40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17"/>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17"/>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17"/>
        </a:buBlip>
        <a:defRPr sz="3200">
          <a:solidFill>
            <a:schemeClr val="tx1"/>
          </a:solidFill>
          <a:latin typeface="+mn-lt"/>
        </a:defRPr>
      </a:lvl6pPr>
      <a:lvl7pPr marL="2971800" indent="-228600" algn="l" rtl="0" fontAlgn="base">
        <a:spcBef>
          <a:spcPct val="20000"/>
        </a:spcBef>
        <a:spcAft>
          <a:spcPct val="0"/>
        </a:spcAft>
        <a:buSzPct val="90000"/>
        <a:buBlip>
          <a:blip r:embed="rId17"/>
        </a:buBlip>
        <a:defRPr sz="3200">
          <a:solidFill>
            <a:schemeClr val="tx1"/>
          </a:solidFill>
          <a:latin typeface="+mn-lt"/>
        </a:defRPr>
      </a:lvl7pPr>
      <a:lvl8pPr marL="3429000" indent="-228600" algn="l" rtl="0" fontAlgn="base">
        <a:spcBef>
          <a:spcPct val="20000"/>
        </a:spcBef>
        <a:spcAft>
          <a:spcPct val="0"/>
        </a:spcAft>
        <a:buSzPct val="90000"/>
        <a:buBlip>
          <a:blip r:embed="rId17"/>
        </a:buBlip>
        <a:defRPr sz="3200">
          <a:solidFill>
            <a:schemeClr val="tx1"/>
          </a:solidFill>
          <a:latin typeface="+mn-lt"/>
        </a:defRPr>
      </a:lvl8pPr>
      <a:lvl9pPr marL="3886200" indent="-228600" algn="l" rtl="0" fontAlgn="base">
        <a:spcBef>
          <a:spcPct val="20000"/>
        </a:spcBef>
        <a:spcAft>
          <a:spcPct val="0"/>
        </a:spcAft>
        <a:buSzPct val="90000"/>
        <a:buBlip>
          <a:blip r:embed="rId17"/>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Work Zone Traffic</a:t>
            </a:r>
            <a:r>
              <a:rPr kumimoji="0" lang="en-US" sz="4400" b="1" u="none" strike="noStrike" kern="0" cap="none" spc="0" normalizeH="0" noProof="0" dirty="0">
                <a:ln>
                  <a:noFill/>
                </a:ln>
                <a:solidFill>
                  <a:srgbClr val="C00000"/>
                </a:solidFill>
                <a:effectLst/>
                <a:uLnTx/>
                <a:uFillTx/>
                <a:latin typeface="Calibri" pitchFamily="34" charset="0"/>
                <a:ea typeface="+mj-ea"/>
                <a:cs typeface="+mj-cs"/>
              </a:rPr>
              <a:t> </a:t>
            </a: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Impact Analysis</a:t>
            </a:r>
          </a:p>
        </p:txBody>
      </p:sp>
      <p:sp>
        <p:nvSpPr>
          <p:cNvPr id="123907" name="Rectangle 1027"/>
          <p:cNvSpPr>
            <a:spLocks noGrp="1" noChangeArrowheads="1"/>
          </p:cNvSpPr>
          <p:nvPr>
            <p:ph type="title"/>
          </p:nvPr>
        </p:nvSpPr>
        <p:spPr>
          <a:xfrm>
            <a:off x="4953000" y="1981200"/>
            <a:ext cx="3733800" cy="2133600"/>
          </a:xfrm>
        </p:spPr>
        <p:txBody>
          <a:bodyPr/>
          <a:lstStyle/>
          <a:p>
            <a:pPr eaLnBrk="1" hangingPunct="1">
              <a:defRPr/>
            </a:pPr>
            <a:r>
              <a:rPr lang="en-US" sz="4800" i="0" dirty="0">
                <a:effectLst>
                  <a:outerShdw blurRad="38100" dist="38100" dir="2700000" algn="tl">
                    <a:srgbClr val="000000">
                      <a:alpha val="43137"/>
                    </a:srgbClr>
                  </a:outerShdw>
                </a:effectLst>
              </a:rPr>
              <a:t>-MODULE 5-</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Result Application</a:t>
            </a:r>
            <a:endParaRPr lang="en-US" b="0" i="0" dirty="0">
              <a:effectLst>
                <a:outerShdw blurRad="38100" dist="38100" dir="2700000" algn="tl">
                  <a:srgbClr val="000000">
                    <a:alpha val="43137"/>
                  </a:srgbClr>
                </a:outerShdw>
              </a:effectLst>
            </a:endParaRPr>
          </a:p>
        </p:txBody>
      </p:sp>
      <p:pic>
        <p:nvPicPr>
          <p:cNvPr id="5"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6B53D967-D93D-82EB-AD76-94A22B55DD5C}"/>
              </a:ext>
            </a:extLst>
          </p:cNvPr>
          <p:cNvSpPr/>
          <p:nvPr/>
        </p:nvSpPr>
        <p:spPr>
          <a:xfrm>
            <a:off x="3765938" y="58674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What Additional Features</a:t>
            </a:r>
            <a:br>
              <a:rPr lang="en-US" dirty="0"/>
            </a:br>
            <a:r>
              <a:rPr lang="en-US" dirty="0"/>
              <a:t>Need To Be Incorporated?</a:t>
            </a:r>
            <a:br>
              <a:rPr lang="en-US" dirty="0"/>
            </a:br>
            <a:endParaRPr lang="en-US" dirty="0"/>
          </a:p>
        </p:txBody>
      </p:sp>
      <p:sp>
        <p:nvSpPr>
          <p:cNvPr id="12291" name="Content Placeholder 2"/>
          <p:cNvSpPr>
            <a:spLocks noGrp="1"/>
          </p:cNvSpPr>
          <p:nvPr>
            <p:ph idx="1"/>
          </p:nvPr>
        </p:nvSpPr>
        <p:spPr>
          <a:xfrm>
            <a:off x="457200" y="1600200"/>
            <a:ext cx="3733800" cy="3962400"/>
          </a:xfrm>
        </p:spPr>
        <p:txBody>
          <a:bodyPr/>
          <a:lstStyle/>
          <a:p>
            <a:r>
              <a:rPr lang="en-US" dirty="0"/>
              <a:t>Lighting and visibility needs</a:t>
            </a:r>
          </a:p>
          <a:p>
            <a:r>
              <a:rPr lang="en-US" dirty="0"/>
              <a:t>Presence of law enforcement</a:t>
            </a:r>
          </a:p>
          <a:p>
            <a:r>
              <a:rPr lang="en-US" dirty="0"/>
              <a:t>Advance warning (PCMS)</a:t>
            </a:r>
          </a:p>
          <a:p>
            <a:r>
              <a:rPr lang="en-US" dirty="0"/>
              <a:t>Etc.</a:t>
            </a:r>
          </a:p>
        </p:txBody>
      </p:sp>
      <p:pic>
        <p:nvPicPr>
          <p:cNvPr id="12292" name="Picture 2" descr="Orange Right Lane Closed Ahead sign"/>
          <p:cNvPicPr>
            <a:picLocks noChangeAspect="1" noChangeArrowheads="1"/>
          </p:cNvPicPr>
          <p:nvPr/>
        </p:nvPicPr>
        <p:blipFill>
          <a:blip r:embed="rId3" cstate="print"/>
          <a:srcRect l="47089"/>
          <a:stretch>
            <a:fillRect/>
          </a:stretch>
        </p:blipFill>
        <p:spPr bwMode="auto">
          <a:xfrm>
            <a:off x="4800600" y="1676400"/>
            <a:ext cx="3749675" cy="4621213"/>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BBCAFD83-2D4B-474D-787F-1E27466856D5}"/>
              </a:ext>
            </a:extLst>
          </p:cNvPr>
          <p:cNvSpPr/>
          <p:nvPr/>
        </p:nvSpPr>
        <p:spPr>
          <a:xfrm>
            <a:off x="6858000" y="6307019"/>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For example, for an ITS System..</a:t>
            </a:r>
          </a:p>
        </p:txBody>
      </p:sp>
      <p:sp>
        <p:nvSpPr>
          <p:cNvPr id="13315" name="Content Placeholder 2"/>
          <p:cNvSpPr>
            <a:spLocks noGrp="1"/>
          </p:cNvSpPr>
          <p:nvPr>
            <p:ph idx="1"/>
          </p:nvPr>
        </p:nvSpPr>
        <p:spPr>
          <a:xfrm>
            <a:off x="3733800" y="1447800"/>
            <a:ext cx="5257800" cy="4419600"/>
          </a:xfrm>
        </p:spPr>
        <p:txBody>
          <a:bodyPr/>
          <a:lstStyle/>
          <a:p>
            <a:r>
              <a:rPr lang="en-US" dirty="0"/>
              <a:t>Detector requirements</a:t>
            </a:r>
          </a:p>
          <a:p>
            <a:r>
              <a:rPr lang="en-US" dirty="0"/>
              <a:t>Information communication and dissemination requirements</a:t>
            </a:r>
          </a:p>
          <a:p>
            <a:r>
              <a:rPr lang="en-US" dirty="0"/>
              <a:t>Number of tow-trucks needed for incident response and management</a:t>
            </a:r>
          </a:p>
          <a:p>
            <a:r>
              <a:rPr lang="en-US" dirty="0"/>
              <a:t>Incident management policies</a:t>
            </a:r>
          </a:p>
          <a:p>
            <a:r>
              <a:rPr lang="en-US" dirty="0"/>
              <a:t>Others?</a:t>
            </a:r>
          </a:p>
          <a:p>
            <a:endParaRPr lang="en-US" dirty="0"/>
          </a:p>
        </p:txBody>
      </p:sp>
      <p:pic>
        <p:nvPicPr>
          <p:cNvPr id="13316" name="Picture 4" descr="Example of an ITS System with permanent message board showing travel times of 10 to 15 minutes for I-405 and HWY 26"/>
          <p:cNvPicPr>
            <a:picLocks noChangeAspect="1" noChangeArrowheads="1"/>
          </p:cNvPicPr>
          <p:nvPr/>
        </p:nvPicPr>
        <p:blipFill>
          <a:blip r:embed="rId3" cstate="print"/>
          <a:srcRect/>
          <a:stretch>
            <a:fillRect/>
          </a:stretch>
        </p:blipFill>
        <p:spPr bwMode="auto">
          <a:xfrm>
            <a:off x="381000" y="2286000"/>
            <a:ext cx="2895600" cy="2200275"/>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33151F19-9FC0-E823-1A6C-D137A5508C36}"/>
              </a:ext>
            </a:extLst>
          </p:cNvPr>
          <p:cNvSpPr/>
          <p:nvPr/>
        </p:nvSpPr>
        <p:spPr>
          <a:xfrm>
            <a:off x="2241938" y="46482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9448800" cy="1143000"/>
          </a:xfrm>
        </p:spPr>
        <p:txBody>
          <a:bodyPr/>
          <a:lstStyle/>
          <a:p>
            <a:pPr>
              <a:defRPr/>
            </a:pPr>
            <a:r>
              <a:rPr lang="en-US" dirty="0"/>
              <a:t>Or for a Real Time WZ</a:t>
            </a:r>
            <a:br>
              <a:rPr lang="en-US" dirty="0"/>
            </a:br>
            <a:r>
              <a:rPr lang="en-US" dirty="0"/>
              <a:t>Traveler Info System..</a:t>
            </a:r>
          </a:p>
        </p:txBody>
      </p:sp>
      <p:sp>
        <p:nvSpPr>
          <p:cNvPr id="14339" name="Content Placeholder 2"/>
          <p:cNvSpPr>
            <a:spLocks noGrp="1"/>
          </p:cNvSpPr>
          <p:nvPr>
            <p:ph idx="1"/>
          </p:nvPr>
        </p:nvSpPr>
        <p:spPr>
          <a:xfrm>
            <a:off x="381000" y="1524000"/>
            <a:ext cx="4648200" cy="4419600"/>
          </a:xfrm>
        </p:spPr>
        <p:txBody>
          <a:bodyPr/>
          <a:lstStyle/>
          <a:p>
            <a:r>
              <a:rPr lang="en-US" dirty="0"/>
              <a:t>Whether PCMS will be needed to provide in route information</a:t>
            </a:r>
          </a:p>
          <a:p>
            <a:r>
              <a:rPr lang="en-US" dirty="0"/>
              <a:t>Project web site</a:t>
            </a:r>
          </a:p>
          <a:p>
            <a:r>
              <a:rPr lang="en-US" dirty="0"/>
              <a:t>Project telephone hotline</a:t>
            </a:r>
          </a:p>
          <a:p>
            <a:r>
              <a:rPr lang="en-US" dirty="0"/>
              <a:t>E-mail alerts</a:t>
            </a:r>
          </a:p>
          <a:p>
            <a:r>
              <a:rPr lang="en-US" dirty="0"/>
              <a:t>Media contacts, etc.</a:t>
            </a:r>
          </a:p>
        </p:txBody>
      </p:sp>
      <p:pic>
        <p:nvPicPr>
          <p:cNvPr id="14340" name="Picture 4" descr="Trailer mounted real time work zone sign -- Work Zone Ahead"/>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21288" y="1676400"/>
            <a:ext cx="3694112" cy="41148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C863005B-A433-31E1-A6C1-F110F100B863}"/>
              </a:ext>
            </a:extLst>
          </p:cNvPr>
          <p:cNvSpPr/>
          <p:nvPr/>
        </p:nvSpPr>
        <p:spPr>
          <a:xfrm>
            <a:off x="6477000" y="5636459"/>
            <a:ext cx="22098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NJ Turnpike Authority</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What Are The Expected</a:t>
            </a:r>
            <a:br>
              <a:rPr lang="en-US" dirty="0"/>
            </a:br>
            <a:r>
              <a:rPr lang="en-US" dirty="0"/>
              <a:t>WZ Impacts Of The Project?</a:t>
            </a:r>
            <a:br>
              <a:rPr lang="en-US" dirty="0"/>
            </a:br>
            <a:endParaRPr lang="en-US" dirty="0"/>
          </a:p>
        </p:txBody>
      </p:sp>
      <p:sp>
        <p:nvSpPr>
          <p:cNvPr id="15363" name="Content Placeholder 2"/>
          <p:cNvSpPr>
            <a:spLocks noGrp="1"/>
          </p:cNvSpPr>
          <p:nvPr>
            <p:ph idx="1"/>
          </p:nvPr>
        </p:nvSpPr>
        <p:spPr>
          <a:xfrm>
            <a:off x="457200" y="1600200"/>
            <a:ext cx="4648200" cy="4419600"/>
          </a:xfrm>
        </p:spPr>
        <p:txBody>
          <a:bodyPr/>
          <a:lstStyle/>
          <a:p>
            <a:r>
              <a:rPr lang="en-US" dirty="0"/>
              <a:t>Expected queue lengths and delays?</a:t>
            </a:r>
          </a:p>
          <a:p>
            <a:r>
              <a:rPr lang="en-US" dirty="0"/>
              <a:t>Expected crashes/crash rate?</a:t>
            </a:r>
          </a:p>
          <a:p>
            <a:r>
              <a:rPr lang="en-US" dirty="0"/>
              <a:t>Analysis/estimation of the WZ impacts?</a:t>
            </a:r>
          </a:p>
          <a:p>
            <a:r>
              <a:rPr lang="en-US" dirty="0"/>
              <a:t>How does the TMP mitigate these impacts?</a:t>
            </a:r>
          </a:p>
          <a:p>
            <a:endParaRPr lang="en-US" dirty="0"/>
          </a:p>
        </p:txBody>
      </p:sp>
      <p:pic>
        <p:nvPicPr>
          <p:cNvPr id="15364" name="Picture 4" descr="Triple lane shift sign with heavy congestion in the background">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5791200" y="1676400"/>
            <a:ext cx="2047875" cy="42164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1B4ADFBA-8486-5D02-CBCB-ACF71469573D}"/>
              </a:ext>
            </a:extLst>
          </p:cNvPr>
          <p:cNvSpPr/>
          <p:nvPr/>
        </p:nvSpPr>
        <p:spPr>
          <a:xfrm>
            <a:off x="6815137" y="5998309"/>
            <a:ext cx="1295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What Are The Estimated Costs?</a:t>
            </a:r>
          </a:p>
        </p:txBody>
      </p:sp>
      <p:sp>
        <p:nvSpPr>
          <p:cNvPr id="16387" name="Content Placeholder 2"/>
          <p:cNvSpPr>
            <a:spLocks noGrp="1"/>
          </p:cNvSpPr>
          <p:nvPr>
            <p:ph idx="1"/>
          </p:nvPr>
        </p:nvSpPr>
        <p:spPr>
          <a:xfrm>
            <a:off x="457200" y="1600200"/>
            <a:ext cx="5410200" cy="4419600"/>
          </a:xfrm>
        </p:spPr>
        <p:txBody>
          <a:bodyPr/>
          <a:lstStyle/>
          <a:p>
            <a:r>
              <a:rPr lang="en-US" dirty="0"/>
              <a:t>To implement the chosen strategies?</a:t>
            </a:r>
          </a:p>
          <a:p>
            <a:r>
              <a:rPr lang="en-US" dirty="0"/>
              <a:t>For the </a:t>
            </a:r>
            <a:r>
              <a:rPr lang="en-US" dirty="0" err="1"/>
              <a:t>TMP</a:t>
            </a:r>
            <a:r>
              <a:rPr lang="en-US" dirty="0"/>
              <a:t> components?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Applying Results</a:t>
            </a:r>
          </a:p>
        </p:txBody>
      </p:sp>
      <p:sp>
        <p:nvSpPr>
          <p:cNvPr id="17411" name="Content Placeholder 2"/>
          <p:cNvSpPr>
            <a:spLocks noGrp="1"/>
          </p:cNvSpPr>
          <p:nvPr>
            <p:ph idx="1"/>
          </p:nvPr>
        </p:nvSpPr>
        <p:spPr>
          <a:xfrm>
            <a:off x="228600" y="1447800"/>
            <a:ext cx="7620000" cy="4572000"/>
          </a:xfrm>
        </p:spPr>
        <p:txBody>
          <a:bodyPr/>
          <a:lstStyle/>
          <a:p>
            <a:pPr>
              <a:lnSpc>
                <a:spcPct val="90000"/>
              </a:lnSpc>
            </a:pPr>
            <a:r>
              <a:rPr lang="en-US" dirty="0"/>
              <a:t>Improve overall understanding of the work zone</a:t>
            </a:r>
          </a:p>
          <a:p>
            <a:pPr>
              <a:lnSpc>
                <a:spcPct val="90000"/>
              </a:lnSpc>
            </a:pPr>
            <a:r>
              <a:rPr lang="en-US" dirty="0"/>
              <a:t>Modeling should never be used to </a:t>
            </a:r>
            <a:r>
              <a:rPr lang="en-US" i="1" dirty="0"/>
              <a:t>make</a:t>
            </a:r>
            <a:r>
              <a:rPr lang="en-US" dirty="0"/>
              <a:t> key decisions but as a </a:t>
            </a:r>
            <a:r>
              <a:rPr lang="en-US" b="1" dirty="0"/>
              <a:t>trusted resource, a tool</a:t>
            </a:r>
          </a:p>
          <a:p>
            <a:pPr>
              <a:lnSpc>
                <a:spcPct val="90000"/>
              </a:lnSpc>
            </a:pPr>
            <a:r>
              <a:rPr lang="en-US" dirty="0"/>
              <a:t>Work zone analysis extends beyond running the model and reporting results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Other Factors to Consider</a:t>
            </a:r>
          </a:p>
        </p:txBody>
      </p:sp>
      <p:sp>
        <p:nvSpPr>
          <p:cNvPr id="18435" name="Content Placeholder 2"/>
          <p:cNvSpPr>
            <a:spLocks noGrp="1"/>
          </p:cNvSpPr>
          <p:nvPr>
            <p:ph idx="1"/>
          </p:nvPr>
        </p:nvSpPr>
        <p:spPr>
          <a:xfrm>
            <a:off x="533400" y="1524000"/>
            <a:ext cx="5029200" cy="4419600"/>
          </a:xfrm>
        </p:spPr>
        <p:txBody>
          <a:bodyPr/>
          <a:lstStyle/>
          <a:p>
            <a:pPr eaLnBrk="1" hangingPunct="1"/>
            <a:r>
              <a:rPr lang="en-US" dirty="0"/>
              <a:t>Constructability</a:t>
            </a:r>
          </a:p>
          <a:p>
            <a:pPr eaLnBrk="1" hangingPunct="1"/>
            <a:r>
              <a:rPr lang="en-US" dirty="0"/>
              <a:t>Public, management and political acceptance</a:t>
            </a:r>
          </a:p>
          <a:p>
            <a:pPr eaLnBrk="1" hangingPunct="1"/>
            <a:r>
              <a:rPr lang="en-US" dirty="0"/>
              <a:t>Safety performance measures</a:t>
            </a:r>
          </a:p>
          <a:p>
            <a:pPr eaLnBrk="1" hangingPunct="1"/>
            <a:r>
              <a:rPr lang="en-US" dirty="0"/>
              <a:t>Engineering judgment!</a:t>
            </a:r>
          </a:p>
          <a:p>
            <a:pPr eaLnBrk="1" hangingPunct="1"/>
            <a:r>
              <a:rPr lang="en-US" dirty="0"/>
              <a:t>Others?</a:t>
            </a:r>
          </a:p>
          <a:p>
            <a:endParaRPr lang="en-US" dirty="0"/>
          </a:p>
        </p:txBody>
      </p:sp>
      <p:pic>
        <p:nvPicPr>
          <p:cNvPr id="18436" name="Picture 2" descr="Truck approaching Orange and White drums with concrete barrier and sand barrel attenuator"/>
          <p:cNvPicPr>
            <a:picLocks noChangeAspect="1" noChangeArrowheads="1"/>
          </p:cNvPicPr>
          <p:nvPr/>
        </p:nvPicPr>
        <p:blipFill>
          <a:blip r:embed="rId3" cstate="print"/>
          <a:srcRect/>
          <a:stretch>
            <a:fillRect/>
          </a:stretch>
        </p:blipFill>
        <p:spPr bwMode="auto">
          <a:xfrm>
            <a:off x="6019800" y="1600200"/>
            <a:ext cx="2057400" cy="4433888"/>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AAA9F569-8029-4C12-13A3-3A4148A4B8E4}"/>
              </a:ext>
            </a:extLst>
          </p:cNvPr>
          <p:cNvSpPr/>
          <p:nvPr/>
        </p:nvSpPr>
        <p:spPr>
          <a:xfrm>
            <a:off x="6815137" y="5998309"/>
            <a:ext cx="1295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219200"/>
          </a:xfrm>
        </p:spPr>
        <p:txBody>
          <a:bodyPr/>
          <a:lstStyle/>
          <a:p>
            <a:pPr>
              <a:defRPr/>
            </a:pPr>
            <a:r>
              <a:rPr lang="en-US" sz="4400" i="0" dirty="0"/>
              <a:t>Work Zone Safety </a:t>
            </a:r>
            <a:br>
              <a:rPr lang="en-US" sz="4400" i="0" dirty="0"/>
            </a:br>
            <a:r>
              <a:rPr lang="en-US" sz="4400" i="0" dirty="0"/>
              <a:t>Performance Measures</a:t>
            </a:r>
          </a:p>
        </p:txBody>
      </p:sp>
      <p:sp>
        <p:nvSpPr>
          <p:cNvPr id="19459" name="Content Placeholder 2"/>
          <p:cNvSpPr>
            <a:spLocks noGrp="1"/>
          </p:cNvSpPr>
          <p:nvPr>
            <p:ph idx="4294967295"/>
          </p:nvPr>
        </p:nvSpPr>
        <p:spPr>
          <a:xfrm>
            <a:off x="4343400" y="1905000"/>
            <a:ext cx="4191000" cy="4267200"/>
          </a:xfrm>
        </p:spPr>
        <p:txBody>
          <a:bodyPr/>
          <a:lstStyle/>
          <a:p>
            <a:r>
              <a:rPr lang="en-US" dirty="0"/>
              <a:t>Work Zone Safety Performance Measures Guidance Booklet</a:t>
            </a:r>
          </a:p>
        </p:txBody>
      </p:sp>
      <p:pic>
        <p:nvPicPr>
          <p:cNvPr id="19460" name="Picture 7" descr="Cover of Work Zone Safety Performance Measures Guidance Booklet cover"/>
          <p:cNvPicPr>
            <a:picLocks noChangeAspect="1" noChangeArrowheads="1"/>
          </p:cNvPicPr>
          <p:nvPr/>
        </p:nvPicPr>
        <p:blipFill>
          <a:blip r:embed="rId3" cstate="print"/>
          <a:srcRect/>
          <a:stretch>
            <a:fillRect/>
          </a:stretch>
        </p:blipFill>
        <p:spPr bwMode="auto">
          <a:xfrm>
            <a:off x="371475" y="1474324"/>
            <a:ext cx="3590925" cy="4574051"/>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40DB64C4-422A-80E8-E266-E6F40F417EC6}"/>
              </a:ext>
            </a:extLst>
          </p:cNvPr>
          <p:cNvSpPr/>
          <p:nvPr/>
        </p:nvSpPr>
        <p:spPr>
          <a:xfrm>
            <a:off x="3048000" y="6096779"/>
            <a:ext cx="1295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defRPr/>
            </a:pPr>
            <a:r>
              <a:rPr lang="en-US" dirty="0"/>
              <a:t>Example of Safety</a:t>
            </a:r>
            <a:br>
              <a:rPr lang="en-US" dirty="0"/>
            </a:br>
            <a:r>
              <a:rPr lang="en-US" dirty="0"/>
              <a:t>Performance Measures</a:t>
            </a:r>
          </a:p>
        </p:txBody>
      </p:sp>
      <p:sp>
        <p:nvSpPr>
          <p:cNvPr id="20489" name="Rectangle 123"/>
          <p:cNvSpPr>
            <a:spLocks noChangeArrowheads="1"/>
          </p:cNvSpPr>
          <p:nvPr/>
        </p:nvSpPr>
        <p:spPr bwMode="auto">
          <a:xfrm>
            <a:off x="2887663" y="1738313"/>
            <a:ext cx="3224212" cy="671512"/>
          </a:xfrm>
          <a:prstGeom prst="rect">
            <a:avLst/>
          </a:prstGeom>
          <a:noFill/>
          <a:ln w="9525">
            <a:noFill/>
            <a:miter lim="800000"/>
            <a:headEnd/>
            <a:tailEnd/>
          </a:ln>
        </p:spPr>
        <p:txBody>
          <a:bodyPr anchor="ctr">
            <a:spAutoFit/>
          </a:bodyPr>
          <a:lstStyle/>
          <a:p>
            <a:pPr algn="ctr" eaLnBrk="0" hangingPunct="0"/>
            <a:r>
              <a:rPr lang="en-US" sz="2000" b="1">
                <a:ea typeface="Times New Roman" pitchFamily="18" charset="0"/>
                <a:cs typeface="Arial" charset="0"/>
              </a:rPr>
              <a:t>Performance Measures</a:t>
            </a:r>
            <a:br>
              <a:rPr lang="en-US" b="1">
                <a:ea typeface="Times New Roman" pitchFamily="18" charset="0"/>
                <a:cs typeface="Arial" charset="0"/>
              </a:rPr>
            </a:br>
            <a:endParaRPr lang="en-US">
              <a:latin typeface="Calibri" pitchFamily="34" charset="0"/>
              <a:ea typeface="Times New Roman" pitchFamily="18" charset="0"/>
              <a:cs typeface="Arial" charset="0"/>
            </a:endParaRPr>
          </a:p>
        </p:txBody>
      </p:sp>
      <p:graphicFrame>
        <p:nvGraphicFramePr>
          <p:cNvPr id="31063" name="Group 343" descr="Work zone crash rate equal to pre-construction crash rate&#10;"/>
          <p:cNvGraphicFramePr>
            <a:graphicFrameLocks noGrp="1"/>
          </p:cNvGraphicFramePr>
          <p:nvPr>
            <p:extLst>
              <p:ext uri="{D42A27DB-BD31-4B8C-83A1-F6EECF244321}">
                <p14:modId xmlns:p14="http://schemas.microsoft.com/office/powerpoint/2010/main" val="148523021"/>
              </p:ext>
            </p:extLst>
          </p:nvPr>
        </p:nvGraphicFramePr>
        <p:xfrm>
          <a:off x="344488" y="2438400"/>
          <a:ext cx="8512175" cy="2985770"/>
        </p:xfrm>
        <a:graphic>
          <a:graphicData uri="http://schemas.openxmlformats.org/drawingml/2006/table">
            <a:tbl>
              <a:tblPr firstRow="1"/>
              <a:tblGrid>
                <a:gridCol w="1671637">
                  <a:extLst>
                    <a:ext uri="{9D8B030D-6E8A-4147-A177-3AD203B41FA5}">
                      <a16:colId xmlns:a16="http://schemas.microsoft.com/office/drawing/2014/main" val="20000"/>
                    </a:ext>
                  </a:extLst>
                </a:gridCol>
                <a:gridCol w="1503363">
                  <a:extLst>
                    <a:ext uri="{9D8B030D-6E8A-4147-A177-3AD203B41FA5}">
                      <a16:colId xmlns:a16="http://schemas.microsoft.com/office/drawing/2014/main" val="20001"/>
                    </a:ext>
                  </a:extLst>
                </a:gridCol>
                <a:gridCol w="1816100">
                  <a:extLst>
                    <a:ext uri="{9D8B030D-6E8A-4147-A177-3AD203B41FA5}">
                      <a16:colId xmlns:a16="http://schemas.microsoft.com/office/drawing/2014/main" val="20002"/>
                    </a:ext>
                  </a:extLst>
                </a:gridCol>
                <a:gridCol w="627062">
                  <a:extLst>
                    <a:ext uri="{9D8B030D-6E8A-4147-A177-3AD203B41FA5}">
                      <a16:colId xmlns:a16="http://schemas.microsoft.com/office/drawing/2014/main" val="20003"/>
                    </a:ext>
                  </a:extLst>
                </a:gridCol>
                <a:gridCol w="1065213">
                  <a:extLst>
                    <a:ext uri="{9D8B030D-6E8A-4147-A177-3AD203B41FA5}">
                      <a16:colId xmlns:a16="http://schemas.microsoft.com/office/drawing/2014/main" val="20004"/>
                    </a:ext>
                  </a:extLst>
                </a:gridCol>
                <a:gridCol w="393700">
                  <a:extLst>
                    <a:ext uri="{9D8B030D-6E8A-4147-A177-3AD203B41FA5}">
                      <a16:colId xmlns:a16="http://schemas.microsoft.com/office/drawing/2014/main" val="20005"/>
                    </a:ext>
                  </a:extLst>
                </a:gridCol>
                <a:gridCol w="1435100">
                  <a:extLst>
                    <a:ext uri="{9D8B030D-6E8A-4147-A177-3AD203B41FA5}">
                      <a16:colId xmlns:a16="http://schemas.microsoft.com/office/drawing/2014/main" val="20006"/>
                    </a:ext>
                  </a:extLst>
                </a:gridCol>
              </a:tblGrid>
              <a:tr h="654050">
                <a:tc gridSpan="4">
                  <a:txBody>
                    <a:bodyPr/>
                    <a:lstStyle/>
                    <a:p>
                      <a:pPr marL="0" marR="0" lvl="0" indent="0" algn="l" defTabSz="914400" rtl="0" eaLnBrk="0" fontAlgn="base" latinLnBrk="0" hangingPunct="0">
                        <a:lnSpc>
                          <a:spcPct val="100000"/>
                        </a:lnSpc>
                        <a:spcBef>
                          <a:spcPct val="0"/>
                        </a:spcBef>
                        <a:spcAft>
                          <a:spcPct val="0"/>
                        </a:spcAft>
                        <a:buClrTx/>
                        <a:buSzTx/>
                        <a:buFontTx/>
                        <a:buNone/>
                        <a:tabLst>
                          <a:tab pos="1146175" algn="l"/>
                          <a:tab pos="2232025" algn="l"/>
                        </a:tabLst>
                      </a:pPr>
                      <a:r>
                        <a:rPr kumimoji="0" lang="en-US" sz="2000" b="0" i="0" u="none" strike="noStrike" cap="none" normalizeH="0" baseline="0" dirty="0">
                          <a:ln>
                            <a:noFill/>
                          </a:ln>
                          <a:solidFill>
                            <a:schemeClr val="tx1"/>
                          </a:solidFill>
                          <a:effectLst/>
                          <a:latin typeface="Arial Narrow" pitchFamily="34" charset="0"/>
                          <a:cs typeface="Times New Roman" pitchFamily="18" charset="0"/>
                        </a:rPr>
                        <a:t>	</a:t>
                      </a:r>
                      <a:r>
                        <a:rPr kumimoji="0" lang="en-US" sz="2400" b="1" i="0" u="none" strike="noStrike" cap="none" normalizeH="0" baseline="0" dirty="0">
                          <a:ln>
                            <a:noFill/>
                          </a:ln>
                          <a:solidFill>
                            <a:schemeClr val="tx1"/>
                          </a:solidFill>
                          <a:effectLst/>
                          <a:latin typeface="Arial Narrow" pitchFamily="34" charset="0"/>
                          <a:cs typeface="Times New Roman" pitchFamily="18" charset="0"/>
                        </a:rPr>
                        <a:t>Performance Goal </a:t>
                      </a:r>
                      <a:r>
                        <a:rPr kumimoji="0" lang="en-US" sz="2400" b="1" i="0" u="none" strike="noStrike" cap="none" normalizeH="0" baseline="0" dirty="0">
                          <a:ln>
                            <a:noFill/>
                          </a:ln>
                          <a:solidFill>
                            <a:schemeClr val="tx1"/>
                          </a:solidFill>
                          <a:effectLst/>
                          <a:latin typeface="Calibri" pitchFamily="34" charset="0"/>
                          <a:cs typeface="Times New Roman" pitchFamily="18" charset="0"/>
                        </a:rPr>
                        <a:t>–</a:t>
                      </a:r>
                      <a:r>
                        <a:rPr kumimoji="0" lang="en-US" sz="2400" b="1" i="0" u="none" strike="noStrike" cap="none" normalizeH="0" baseline="0" dirty="0">
                          <a:ln>
                            <a:noFill/>
                          </a:ln>
                          <a:solidFill>
                            <a:schemeClr val="tx1"/>
                          </a:solidFill>
                          <a:effectLst/>
                          <a:latin typeface="Arial Narrow" pitchFamily="34" charset="0"/>
                          <a:cs typeface="Times New Roman" pitchFamily="18" charset="0"/>
                        </a:rPr>
                        <a:t> </a:t>
                      </a:r>
                      <a:r>
                        <a:rPr kumimoji="0" lang="en-US" sz="2400" b="1" i="0" u="none" strike="noStrike" cap="none" normalizeH="0" baseline="0" dirty="0">
                          <a:ln>
                            <a:noFill/>
                          </a:ln>
                          <a:solidFill>
                            <a:schemeClr val="tx1"/>
                          </a:solidFill>
                          <a:effectLst/>
                          <a:latin typeface="Calibri" pitchFamily="34" charset="0"/>
                          <a:cs typeface="Times New Roman" pitchFamily="18" charset="0"/>
                        </a:rPr>
                        <a:t>“</a:t>
                      </a:r>
                      <a:r>
                        <a:rPr kumimoji="0" lang="en-US" sz="2400" b="1" i="0" u="none" strike="noStrike" cap="none" normalizeH="0" baseline="0" dirty="0">
                          <a:ln>
                            <a:noFill/>
                          </a:ln>
                          <a:solidFill>
                            <a:schemeClr val="tx1"/>
                          </a:solidFill>
                          <a:effectLst/>
                          <a:latin typeface="Arial Narrow" pitchFamily="34" charset="0"/>
                          <a:cs typeface="Times New Roman" pitchFamily="18" charset="0"/>
                        </a:rPr>
                        <a:t>Pass</a:t>
                      </a:r>
                      <a:r>
                        <a:rPr kumimoji="0" lang="en-US" sz="2400" b="1" i="0" u="none" strike="noStrike" cap="none" normalizeH="0" baseline="0" dirty="0">
                          <a:ln>
                            <a:noFill/>
                          </a:ln>
                          <a:solidFill>
                            <a:schemeClr val="tx1"/>
                          </a:solidFill>
                          <a:effectLst/>
                          <a:latin typeface="Calibri" pitchFamily="34" charset="0"/>
                          <a:cs typeface="Times New Roman" pitchFamily="18" charset="0"/>
                        </a:rPr>
                        <a:t>”</a:t>
                      </a:r>
                      <a:endParaRPr kumimoji="0" lang="en-US" sz="2000" b="0" i="0" u="none" strike="noStrike" cap="none" normalizeH="0" baseline="0" dirty="0">
                        <a:ln>
                          <a:noFill/>
                        </a:ln>
                        <a:solidFill>
                          <a:schemeClr val="tx1"/>
                        </a:solidFill>
                        <a:effectLst/>
                        <a:latin typeface="Calibri" pitchFamily="34" charset="0"/>
                      </a:endParaRPr>
                    </a:p>
                  </a:txBody>
                  <a:tcPr horzOverflow="overflow">
                    <a:lnL w="25400" cap="flat" cmpd="sng" algn="ctr">
                      <a:solidFill>
                        <a:srgbClr val="FF6600"/>
                      </a:solidFill>
                      <a:prstDash val="solid"/>
                      <a:round/>
                      <a:headEnd type="none" w="med" len="med"/>
                      <a:tailEnd type="none" w="med" len="med"/>
                    </a:lnL>
                    <a:lnR>
                      <a:noFill/>
                    </a:lnR>
                    <a:lnT w="25400" cap="flat" cmpd="sng" algn="ctr">
                      <a:solidFill>
                        <a:srgbClr val="FF6600"/>
                      </a:solidFill>
                      <a:prstDash val="solid"/>
                      <a:round/>
                      <a:headEnd type="none" w="med" len="med"/>
                      <a:tailEnd type="none" w="med" len="med"/>
                    </a:lnT>
                    <a:lnB w="25400" cap="flat" cmpd="sng" algn="ctr">
                      <a:solidFill>
                        <a:srgbClr val="FF66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0" fontAlgn="base" latinLnBrk="0" hangingPunct="0">
                        <a:lnSpc>
                          <a:spcPct val="100000"/>
                        </a:lnSpc>
                        <a:spcBef>
                          <a:spcPct val="20000"/>
                        </a:spcBef>
                        <a:spcAft>
                          <a:spcPct val="0"/>
                        </a:spcAft>
                        <a:buClr>
                          <a:srgbClr val="CC3300"/>
                        </a:buClr>
                        <a:buSzPct val="65000"/>
                        <a:buFont typeface="Wingdings" pitchFamily="2" charset="2"/>
                        <a:buNone/>
                        <a:tabLst/>
                      </a:pPr>
                      <a:endParaRPr kumimoji="0" lang="en-US" sz="2100" b="0" i="0" u="none" strike="noStrike" cap="none" normalizeH="0" baseline="0" dirty="0">
                        <a:ln>
                          <a:noFill/>
                        </a:ln>
                        <a:solidFill>
                          <a:schemeClr val="tx1"/>
                        </a:solidFill>
                        <a:effectLst/>
                        <a:latin typeface="Calibri" pitchFamily="34" charset="0"/>
                      </a:endParaRPr>
                    </a:p>
                  </a:txBody>
                  <a:tcPr horzOverflow="overflow">
                    <a:lnL>
                      <a:noFill/>
                    </a:lnL>
                    <a:lnR>
                      <a:noFill/>
                    </a:lnR>
                    <a:lnT w="28575" cap="flat" cmpd="sng" algn="ctr">
                      <a:solidFill>
                        <a:srgbClr val="FF6600"/>
                      </a:solidFill>
                      <a:prstDash val="solid"/>
                      <a:round/>
                      <a:headEnd type="none" w="med" len="med"/>
                      <a:tailEnd type="none" w="med" len="med"/>
                    </a:lnT>
                    <a:lnB w="28575" cap="flat" cmpd="sng" algn="ctr">
                      <a:solidFill>
                        <a:srgbClr val="FF66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
                          <a:srgbClr val="CC3300"/>
                        </a:buClr>
                        <a:buSzPct val="65000"/>
                        <a:buFont typeface="Wingdings" pitchFamily="2" charset="2"/>
                        <a:buNone/>
                        <a:tabLst/>
                      </a:pPr>
                      <a:endParaRPr kumimoji="0" lang="en-US" sz="1800" b="0" i="0" u="none" strike="noStrike" cap="none" normalizeH="0" baseline="0" dirty="0">
                        <a:ln>
                          <a:noFill/>
                        </a:ln>
                        <a:solidFill>
                          <a:schemeClr val="tx1"/>
                        </a:solidFill>
                        <a:effectLst/>
                        <a:latin typeface="Calibri" pitchFamily="34" charset="0"/>
                      </a:endParaRPr>
                    </a:p>
                  </a:txBody>
                  <a:tcPr horzOverflow="overflow">
                    <a:lnL>
                      <a:noFill/>
                    </a:lnL>
                    <a:lnR w="28575" cap="flat" cmpd="sng" algn="ctr">
                      <a:solidFill>
                        <a:srgbClr val="FF6600"/>
                      </a:solidFill>
                      <a:prstDash val="solid"/>
                      <a:round/>
                      <a:headEnd type="none" w="med" len="med"/>
                      <a:tailEnd type="none" w="med" len="med"/>
                    </a:lnR>
                    <a:lnT w="28575" cap="flat" cmpd="sng" algn="ctr">
                      <a:solidFill>
                        <a:srgbClr val="FF6600"/>
                      </a:solidFill>
                      <a:prstDash val="solid"/>
                      <a:round/>
                      <a:headEnd type="none" w="med" len="med"/>
                      <a:tailEnd type="none" w="med" len="med"/>
                    </a:lnT>
                    <a:lnB w="28575" cap="flat" cmpd="sng" algn="ctr">
                      <a:solidFill>
                        <a:srgbClr val="FF66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48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b="1" i="0" u="none" strike="noStrike" cap="none" normalizeH="0" baseline="0" dirty="0">
                          <a:ln>
                            <a:noFill/>
                          </a:ln>
                          <a:solidFill>
                            <a:schemeClr val="tx1"/>
                          </a:solidFill>
                          <a:effectLst/>
                          <a:latin typeface="Arial Narrow" pitchFamily="34" charset="0"/>
                          <a:cs typeface="Times New Roman" pitchFamily="18" charset="0"/>
                        </a:rPr>
                        <a:t>5 - Excellent</a:t>
                      </a:r>
                      <a:endParaRPr kumimoji="0" lang="en-US" sz="2100" b="0" i="0" u="none" strike="noStrike" cap="none" normalizeH="0" baseline="0" dirty="0">
                        <a:ln>
                          <a:noFill/>
                        </a:ln>
                        <a:solidFill>
                          <a:schemeClr val="tx1"/>
                        </a:solidFill>
                        <a:effectLst/>
                        <a:latin typeface="Calibri" pitchFamily="34" charset="0"/>
                      </a:endParaRPr>
                    </a:p>
                  </a:txBody>
                  <a:tcPr horzOverflow="overflow">
                    <a:lnL w="25400" cap="flat" cmpd="sng" algn="ctr">
                      <a:solidFill>
                        <a:srgbClr val="FF66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b="1" i="0" u="none" strike="noStrike" cap="none" normalizeH="0" baseline="0" dirty="0">
                          <a:ln>
                            <a:noFill/>
                          </a:ln>
                          <a:solidFill>
                            <a:schemeClr val="tx1"/>
                          </a:solidFill>
                          <a:effectLst/>
                          <a:latin typeface="Arial Narrow" pitchFamily="34" charset="0"/>
                          <a:cs typeface="Times New Roman" pitchFamily="18" charset="0"/>
                        </a:rPr>
                        <a:t>4 - Good</a:t>
                      </a:r>
                      <a:endParaRPr kumimoji="0" lang="en-US" sz="2100" b="0"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b="1" i="0" u="none" strike="noStrike" cap="none" normalizeH="0" baseline="0" dirty="0">
                          <a:ln>
                            <a:noFill/>
                          </a:ln>
                          <a:solidFill>
                            <a:schemeClr val="tx1"/>
                          </a:solidFill>
                          <a:effectLst/>
                          <a:latin typeface="Arial Narrow" pitchFamily="34" charset="0"/>
                          <a:cs typeface="Times New Roman" pitchFamily="18" charset="0"/>
                        </a:rPr>
                        <a:t>3 - Fair</a:t>
                      </a:r>
                      <a:endParaRPr kumimoji="0" lang="en-US" sz="2100" b="0"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b="1" i="0" u="none" strike="noStrike" cap="none" normalizeH="0" baseline="0" dirty="0">
                          <a:ln>
                            <a:noFill/>
                          </a:ln>
                          <a:solidFill>
                            <a:schemeClr val="tx1"/>
                          </a:solidFill>
                          <a:effectLst/>
                          <a:latin typeface="Arial Narrow" pitchFamily="34" charset="0"/>
                          <a:cs typeface="Times New Roman" pitchFamily="18" charset="0"/>
                        </a:rPr>
                        <a:t>2 </a:t>
                      </a:r>
                      <a:r>
                        <a:rPr kumimoji="0" lang="en-US" sz="2100" b="1" i="0" u="none" strike="noStrike" cap="none" normalizeH="0" baseline="0" dirty="0">
                          <a:ln>
                            <a:noFill/>
                          </a:ln>
                          <a:solidFill>
                            <a:schemeClr val="tx1"/>
                          </a:solidFill>
                          <a:effectLst/>
                          <a:latin typeface="Calibri" pitchFamily="34" charset="0"/>
                          <a:cs typeface="Times New Roman" pitchFamily="18" charset="0"/>
                        </a:rPr>
                        <a:t>–</a:t>
                      </a:r>
                      <a:r>
                        <a:rPr kumimoji="0" lang="en-US" sz="2100" b="1" i="0" u="none" strike="noStrike" cap="none" normalizeH="0" baseline="0" dirty="0">
                          <a:ln>
                            <a:noFill/>
                          </a:ln>
                          <a:solidFill>
                            <a:schemeClr val="tx1"/>
                          </a:solidFill>
                          <a:effectLst/>
                          <a:latin typeface="Arial Narrow" pitchFamily="34" charset="0"/>
                          <a:cs typeface="Times New Roman" pitchFamily="18" charset="0"/>
                        </a:rPr>
                        <a:t> Poor</a:t>
                      </a:r>
                      <a:endParaRPr kumimoji="0" lang="en-US" sz="2100" b="0"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100" b="1" i="0" u="none" strike="noStrike" cap="none" normalizeH="0" baseline="0" dirty="0">
                          <a:ln>
                            <a:noFill/>
                          </a:ln>
                          <a:solidFill>
                            <a:schemeClr val="tx1"/>
                          </a:solidFill>
                          <a:effectLst/>
                          <a:latin typeface="Arial Narrow" pitchFamily="34" charset="0"/>
                          <a:cs typeface="Times New Roman" pitchFamily="18" charset="0"/>
                        </a:rPr>
                        <a:t>1 </a:t>
                      </a:r>
                      <a:r>
                        <a:rPr kumimoji="0" lang="en-US" sz="2100" b="1" i="0" u="none" strike="noStrike" cap="none" normalizeH="0" baseline="0" dirty="0">
                          <a:ln>
                            <a:noFill/>
                          </a:ln>
                          <a:solidFill>
                            <a:schemeClr val="tx1"/>
                          </a:solidFill>
                          <a:effectLst/>
                          <a:latin typeface="Calibri" pitchFamily="34" charset="0"/>
                          <a:cs typeface="Times New Roman" pitchFamily="18" charset="0"/>
                        </a:rPr>
                        <a:t>–</a:t>
                      </a:r>
                      <a:r>
                        <a:rPr kumimoji="0" lang="en-US" sz="2100" b="1" i="0" u="none" strike="noStrike" cap="none" normalizeH="0" baseline="0" dirty="0">
                          <a:ln>
                            <a:noFill/>
                          </a:ln>
                          <a:solidFill>
                            <a:schemeClr val="tx1"/>
                          </a:solidFill>
                          <a:effectLst/>
                          <a:latin typeface="Arial Narrow" pitchFamily="34" charset="0"/>
                          <a:cs typeface="Times New Roman" pitchFamily="18" charset="0"/>
                        </a:rPr>
                        <a:t> Very Poor</a:t>
                      </a:r>
                      <a:endParaRPr kumimoji="0" lang="en-US" sz="2100" b="0"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FF6600"/>
                      </a:solidFill>
                      <a:prstDash val="solid"/>
                      <a:round/>
                      <a:headEnd type="none" w="med" len="med"/>
                      <a:tailEnd type="none" w="med" len="med"/>
                    </a:lnR>
                    <a:lnT w="28575"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1"/>
                  </a:ext>
                </a:extLst>
              </a:tr>
              <a:tr h="304800">
                <a:tc>
                  <a:txBody>
                    <a:bodyPr/>
                    <a:lstStyle/>
                    <a:p>
                      <a:pPr marL="0" marR="0" lvl="0" indent="0" algn="l" defTabSz="914400" rtl="0" eaLnBrk="0" fontAlgn="base" latinLnBrk="0" hangingPunct="0">
                        <a:lnSpc>
                          <a:spcPct val="100000"/>
                        </a:lnSpc>
                        <a:spcBef>
                          <a:spcPct val="0"/>
                        </a:spcBef>
                        <a:spcAft>
                          <a:spcPct val="0"/>
                        </a:spcAft>
                        <a:buClrTx/>
                        <a:buSzTx/>
                        <a:buFontTx/>
                        <a:buNone/>
                        <a:tabLst>
                          <a:tab pos="80963" algn="l"/>
                          <a:tab pos="441325" algn="l"/>
                        </a:tabLst>
                      </a:pPr>
                      <a:r>
                        <a:rPr kumimoji="0" lang="en-US" sz="2000" b="1" i="0" u="none" strike="noStrike" cap="none" normalizeH="0" baseline="0" dirty="0">
                          <a:ln>
                            <a:noFill/>
                          </a:ln>
                          <a:solidFill>
                            <a:schemeClr val="tx1"/>
                          </a:solidFill>
                          <a:effectLst/>
                          <a:latin typeface="Arial Narrow" pitchFamily="34" charset="0"/>
                          <a:cs typeface="Times New Roman" pitchFamily="18" charset="0"/>
                        </a:rPr>
                        <a:t>Work zone crash rate 20% less than pre-construction crash rate</a:t>
                      </a:r>
                      <a:endParaRPr kumimoji="0" lang="en-US" sz="2000" b="1" i="0" u="none" strike="noStrike" cap="none" normalizeH="0" baseline="0" dirty="0">
                        <a:ln>
                          <a:noFill/>
                        </a:ln>
                        <a:solidFill>
                          <a:schemeClr val="tx1"/>
                        </a:solidFill>
                        <a:effectLst/>
                        <a:latin typeface="Calibri" pitchFamily="34" charset="0"/>
                      </a:endParaRPr>
                    </a:p>
                  </a:txBody>
                  <a:tcPr horzOverflow="overflow">
                    <a:lnL w="25400" cap="flat" cmpd="sng" algn="ctr">
                      <a:solidFill>
                        <a:srgbClr val="FF66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66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80963" algn="l"/>
                          <a:tab pos="441325" algn="l"/>
                        </a:tabLst>
                      </a:pPr>
                      <a:r>
                        <a:rPr kumimoji="0" lang="en-US" sz="2000" b="1" i="0" u="none" strike="noStrike" cap="none" normalizeH="0" baseline="0" dirty="0">
                          <a:ln>
                            <a:noFill/>
                          </a:ln>
                          <a:solidFill>
                            <a:schemeClr val="tx1"/>
                          </a:solidFill>
                          <a:effectLst/>
                          <a:latin typeface="Arial Narrow" pitchFamily="34" charset="0"/>
                          <a:cs typeface="Times New Roman" pitchFamily="18" charset="0"/>
                        </a:rPr>
                        <a:t>Work zone crash rate equal to pre-construction crash rate</a:t>
                      </a:r>
                      <a:endParaRPr kumimoji="0" lang="en-US" sz="2000" b="1"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66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80963" algn="l"/>
                          <a:tab pos="441325" algn="l"/>
                        </a:tabLst>
                      </a:pPr>
                      <a:r>
                        <a:rPr kumimoji="0" lang="en-US" sz="2000" b="1" i="0" u="none" strike="noStrike" cap="none" normalizeH="0" baseline="0" dirty="0">
                          <a:ln>
                            <a:noFill/>
                          </a:ln>
                          <a:solidFill>
                            <a:schemeClr val="tx1"/>
                          </a:solidFill>
                          <a:effectLst/>
                          <a:latin typeface="Arial Narrow" pitchFamily="34" charset="0"/>
                          <a:cs typeface="Times New Roman" pitchFamily="18" charset="0"/>
                        </a:rPr>
                        <a:t>Work zone crash rate 20% higher than pre-construction crash rate</a:t>
                      </a:r>
                      <a:endParaRPr kumimoji="0" lang="en-US" sz="2000" b="1"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66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tab pos="80963" algn="l"/>
                          <a:tab pos="441325" algn="l"/>
                        </a:tabLst>
                      </a:pPr>
                      <a:r>
                        <a:rPr kumimoji="0" lang="en-US" sz="2000" b="1" i="0" u="none" strike="noStrike" cap="none" normalizeH="0" baseline="0" dirty="0">
                          <a:ln>
                            <a:noFill/>
                          </a:ln>
                          <a:solidFill>
                            <a:schemeClr val="tx1"/>
                          </a:solidFill>
                          <a:effectLst/>
                          <a:latin typeface="Arial Narrow" pitchFamily="34" charset="0"/>
                          <a:cs typeface="Times New Roman" pitchFamily="18" charset="0"/>
                        </a:rPr>
                        <a:t>Work zone crash rate 30% higher than pre-construction crash rate</a:t>
                      </a:r>
                      <a:endParaRPr kumimoji="0" lang="en-US" sz="2000" b="1"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66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tab pos="80963" algn="l"/>
                          <a:tab pos="441325" algn="l"/>
                        </a:tabLst>
                      </a:pPr>
                      <a:r>
                        <a:rPr kumimoji="0" lang="en-US" sz="2000" b="1" i="0" u="none" strike="noStrike" cap="none" normalizeH="0" baseline="0" dirty="0">
                          <a:ln>
                            <a:noFill/>
                          </a:ln>
                          <a:solidFill>
                            <a:schemeClr val="tx1"/>
                          </a:solidFill>
                          <a:effectLst/>
                          <a:latin typeface="Arial Narrow" pitchFamily="34" charset="0"/>
                          <a:cs typeface="Times New Roman" pitchFamily="18" charset="0"/>
                        </a:rPr>
                        <a:t>Work zone crash rate more than 30% higher than pre-construction crash rate</a:t>
                      </a:r>
                      <a:endParaRPr kumimoji="0" lang="en-US" sz="2000" b="1" i="0" u="none" strike="noStrike" cap="none" normalizeH="0" baseline="0" dirty="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FF6600"/>
                      </a:solidFill>
                      <a:prstDash val="solid"/>
                      <a:round/>
                      <a:headEnd type="none" w="med" len="med"/>
                      <a:tailEnd type="none" w="med" len="med"/>
                    </a:lnR>
                    <a:lnT w="12700" cap="flat" cmpd="sng" algn="ctr">
                      <a:solidFill>
                        <a:srgbClr val="FF66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2"/>
                  </a:ext>
                </a:extLst>
              </a:tr>
            </a:tbl>
          </a:graphicData>
        </a:graphic>
      </p:graphicFrame>
      <p:sp>
        <p:nvSpPr>
          <p:cNvPr id="18" name="Isosceles Triangle 17" descr="Selection #4 - Good"/>
          <p:cNvSpPr/>
          <p:nvPr/>
        </p:nvSpPr>
        <p:spPr>
          <a:xfrm rot="10800000">
            <a:off x="2514600" y="2819400"/>
            <a:ext cx="381000" cy="304800"/>
          </a:xfrm>
          <a:prstGeom prst="triangle">
            <a:avLst>
              <a:gd name="adj"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484" name="Line 120">
            <a:extLst>
              <a:ext uri="{C183D7F6-B498-43B3-948B-1728B52AA6E4}">
                <adec:decorative xmlns:adec="http://schemas.microsoft.com/office/drawing/2017/decorative" val="1"/>
              </a:ext>
            </a:extLst>
          </p:cNvPr>
          <p:cNvSpPr>
            <a:spLocks noChangeShapeType="1"/>
          </p:cNvSpPr>
          <p:nvPr/>
        </p:nvSpPr>
        <p:spPr bwMode="auto">
          <a:xfrm flipH="1" flipV="1">
            <a:off x="1166813" y="5592763"/>
            <a:ext cx="3390900" cy="558800"/>
          </a:xfrm>
          <a:prstGeom prst="line">
            <a:avLst/>
          </a:prstGeom>
          <a:noFill/>
          <a:ln w="12700">
            <a:solidFill>
              <a:srgbClr val="FF6600"/>
            </a:solidFill>
            <a:round/>
            <a:headEnd/>
            <a:tailEnd type="triangle" w="med" len="med"/>
          </a:ln>
        </p:spPr>
        <p:txBody>
          <a:bodyPr/>
          <a:lstStyle/>
          <a:p>
            <a:endParaRPr lang="en-US"/>
          </a:p>
        </p:txBody>
      </p:sp>
      <p:sp>
        <p:nvSpPr>
          <p:cNvPr id="20485" name="Line 121">
            <a:extLst>
              <a:ext uri="{C183D7F6-B498-43B3-948B-1728B52AA6E4}">
                <adec:decorative xmlns:adec="http://schemas.microsoft.com/office/drawing/2017/decorative" val="1"/>
              </a:ext>
            </a:extLst>
          </p:cNvPr>
          <p:cNvSpPr>
            <a:spLocks noChangeShapeType="1"/>
          </p:cNvSpPr>
          <p:nvPr/>
        </p:nvSpPr>
        <p:spPr bwMode="auto">
          <a:xfrm flipH="1" flipV="1">
            <a:off x="2973388" y="5614988"/>
            <a:ext cx="1584325" cy="536575"/>
          </a:xfrm>
          <a:prstGeom prst="line">
            <a:avLst/>
          </a:prstGeom>
          <a:noFill/>
          <a:ln w="12700">
            <a:solidFill>
              <a:srgbClr val="FF6600"/>
            </a:solidFill>
            <a:round/>
            <a:headEnd/>
            <a:tailEnd type="triangle" w="med" len="med"/>
          </a:ln>
        </p:spPr>
        <p:txBody>
          <a:bodyPr/>
          <a:lstStyle/>
          <a:p>
            <a:endParaRPr lang="en-US"/>
          </a:p>
        </p:txBody>
      </p:sp>
      <p:sp>
        <p:nvSpPr>
          <p:cNvPr id="20486" name="Line 119">
            <a:extLst>
              <a:ext uri="{C183D7F6-B498-43B3-948B-1728B52AA6E4}">
                <adec:decorative xmlns:adec="http://schemas.microsoft.com/office/drawing/2017/decorative" val="1"/>
              </a:ext>
            </a:extLst>
          </p:cNvPr>
          <p:cNvSpPr>
            <a:spLocks noChangeShapeType="1"/>
          </p:cNvSpPr>
          <p:nvPr/>
        </p:nvSpPr>
        <p:spPr bwMode="auto">
          <a:xfrm flipV="1">
            <a:off x="4564063" y="5567363"/>
            <a:ext cx="0" cy="566737"/>
          </a:xfrm>
          <a:prstGeom prst="line">
            <a:avLst/>
          </a:prstGeom>
          <a:noFill/>
          <a:ln w="12700">
            <a:solidFill>
              <a:srgbClr val="FF6600"/>
            </a:solidFill>
            <a:round/>
            <a:headEnd/>
            <a:tailEnd type="triangle" w="med" len="med"/>
          </a:ln>
        </p:spPr>
        <p:txBody>
          <a:bodyPr/>
          <a:lstStyle/>
          <a:p>
            <a:endParaRPr lang="en-US"/>
          </a:p>
        </p:txBody>
      </p:sp>
      <p:sp>
        <p:nvSpPr>
          <p:cNvPr id="20487" name="Line 118">
            <a:extLst>
              <a:ext uri="{C183D7F6-B498-43B3-948B-1728B52AA6E4}">
                <adec:decorative xmlns:adec="http://schemas.microsoft.com/office/drawing/2017/decorative" val="1"/>
              </a:ext>
            </a:extLst>
          </p:cNvPr>
          <p:cNvSpPr>
            <a:spLocks noChangeShapeType="1"/>
          </p:cNvSpPr>
          <p:nvPr/>
        </p:nvSpPr>
        <p:spPr bwMode="auto">
          <a:xfrm flipV="1">
            <a:off x="4562475" y="5622925"/>
            <a:ext cx="1652588" cy="520700"/>
          </a:xfrm>
          <a:prstGeom prst="line">
            <a:avLst/>
          </a:prstGeom>
          <a:noFill/>
          <a:ln w="12700">
            <a:solidFill>
              <a:srgbClr val="FF6600"/>
            </a:solidFill>
            <a:round/>
            <a:headEnd/>
            <a:tailEnd type="triangle" w="med" len="med"/>
          </a:ln>
        </p:spPr>
        <p:txBody>
          <a:bodyPr/>
          <a:lstStyle/>
          <a:p>
            <a:endParaRPr lang="en-US"/>
          </a:p>
        </p:txBody>
      </p:sp>
      <p:sp>
        <p:nvSpPr>
          <p:cNvPr id="20488" name="Line 122">
            <a:extLst>
              <a:ext uri="{C183D7F6-B498-43B3-948B-1728B52AA6E4}">
                <adec:decorative xmlns:adec="http://schemas.microsoft.com/office/drawing/2017/decorative" val="1"/>
              </a:ext>
            </a:extLst>
          </p:cNvPr>
          <p:cNvSpPr>
            <a:spLocks noChangeShapeType="1"/>
          </p:cNvSpPr>
          <p:nvPr/>
        </p:nvSpPr>
        <p:spPr bwMode="auto">
          <a:xfrm flipV="1">
            <a:off x="4562475" y="5622925"/>
            <a:ext cx="3101975" cy="520700"/>
          </a:xfrm>
          <a:prstGeom prst="line">
            <a:avLst/>
          </a:prstGeom>
          <a:noFill/>
          <a:ln w="12700">
            <a:solidFill>
              <a:srgbClr val="FF6600"/>
            </a:solidFill>
            <a:round/>
            <a:headEnd/>
            <a:tailEnd type="triangle" w="med" len="med"/>
          </a:ln>
        </p:spPr>
        <p:txBody>
          <a:bodyPr/>
          <a:lstStyle/>
          <a:p>
            <a:endParaRPr lang="en-US"/>
          </a:p>
        </p:txBody>
      </p:sp>
      <p:sp>
        <p:nvSpPr>
          <p:cNvPr id="20517" name="Rectangle 300"/>
          <p:cNvSpPr>
            <a:spLocks noChangeArrowheads="1"/>
          </p:cNvSpPr>
          <p:nvPr/>
        </p:nvSpPr>
        <p:spPr bwMode="auto">
          <a:xfrm>
            <a:off x="2759075" y="6122988"/>
            <a:ext cx="3632200" cy="396875"/>
          </a:xfrm>
          <a:prstGeom prst="rect">
            <a:avLst/>
          </a:prstGeom>
          <a:noFill/>
          <a:ln w="9525">
            <a:noFill/>
            <a:miter lim="800000"/>
            <a:headEnd/>
            <a:tailEnd/>
          </a:ln>
        </p:spPr>
        <p:txBody>
          <a:bodyPr anchor="ctr">
            <a:spAutoFit/>
          </a:bodyPr>
          <a:lstStyle/>
          <a:p>
            <a:pPr algn="ctr" eaLnBrk="0" hangingPunct="0"/>
            <a:r>
              <a:rPr lang="en-US" sz="2000" b="1">
                <a:ea typeface="Times New Roman" pitchFamily="18" charset="0"/>
                <a:cs typeface="Arial" charset="0"/>
              </a:rPr>
              <a:t> Levels of Performance</a:t>
            </a:r>
            <a:endParaRPr lang="en-US" sz="2000">
              <a:latin typeface="Calibri" pitchFamily="34" charset="0"/>
              <a:ea typeface="Times New Roman" pitchFamily="18" charset="0"/>
              <a:cs typeface="Arial" charset="0"/>
            </a:endParaRPr>
          </a:p>
        </p:txBody>
      </p:sp>
      <p:sp>
        <p:nvSpPr>
          <p:cNvPr id="20518" name="Line 319">
            <a:extLst>
              <a:ext uri="{C183D7F6-B498-43B3-948B-1728B52AA6E4}">
                <adec:decorative xmlns:adec="http://schemas.microsoft.com/office/drawing/2017/decorative" val="1"/>
              </a:ext>
            </a:extLst>
          </p:cNvPr>
          <p:cNvSpPr>
            <a:spLocks noChangeShapeType="1"/>
          </p:cNvSpPr>
          <p:nvPr/>
        </p:nvSpPr>
        <p:spPr bwMode="auto">
          <a:xfrm flipV="1">
            <a:off x="355600" y="5530850"/>
            <a:ext cx="8512175" cy="12700"/>
          </a:xfrm>
          <a:prstGeom prst="line">
            <a:avLst/>
          </a:prstGeom>
          <a:noFill/>
          <a:ln w="28575">
            <a:solidFill>
              <a:srgbClr val="FF6600"/>
            </a:solidFill>
            <a:round/>
            <a:headEnd/>
            <a:tailEnd/>
          </a:ln>
        </p:spPr>
        <p:txBody>
          <a:bodyPr/>
          <a:lstStyle/>
          <a:p>
            <a:endParaRPr lang="en-US"/>
          </a:p>
        </p:txBody>
      </p:sp>
      <p:sp>
        <p:nvSpPr>
          <p:cNvPr id="20519" name="Line 321">
            <a:extLst>
              <a:ext uri="{C183D7F6-B498-43B3-948B-1728B52AA6E4}">
                <adec:decorative xmlns:adec="http://schemas.microsoft.com/office/drawing/2017/decorative" val="1"/>
              </a:ext>
            </a:extLst>
          </p:cNvPr>
          <p:cNvSpPr>
            <a:spLocks noChangeShapeType="1"/>
          </p:cNvSpPr>
          <p:nvPr/>
        </p:nvSpPr>
        <p:spPr bwMode="auto">
          <a:xfrm>
            <a:off x="4506913" y="2097088"/>
            <a:ext cx="0" cy="184150"/>
          </a:xfrm>
          <a:prstGeom prst="line">
            <a:avLst/>
          </a:prstGeom>
          <a:noFill/>
          <a:ln w="9525">
            <a:solidFill>
              <a:schemeClr val="tx1"/>
            </a:solidFill>
            <a:round/>
            <a:headEnd/>
            <a:tailEnd/>
          </a:ln>
        </p:spPr>
        <p:txBody>
          <a:bodyPr/>
          <a:lstStyle/>
          <a:p>
            <a:endParaRPr lang="en-US"/>
          </a:p>
        </p:txBody>
      </p:sp>
      <p:grpSp>
        <p:nvGrpSpPr>
          <p:cNvPr id="20520" name="Group 329">
            <a:extLst>
              <a:ext uri="{C183D7F6-B498-43B3-948B-1728B52AA6E4}">
                <adec:decorative xmlns:adec="http://schemas.microsoft.com/office/drawing/2017/decorative" val="1"/>
              </a:ext>
            </a:extLst>
          </p:cNvPr>
          <p:cNvGrpSpPr>
            <a:grpSpLocks/>
          </p:cNvGrpSpPr>
          <p:nvPr/>
        </p:nvGrpSpPr>
        <p:grpSpPr bwMode="auto">
          <a:xfrm>
            <a:off x="242888" y="2281238"/>
            <a:ext cx="8637587" cy="160337"/>
            <a:chOff x="224" y="1437"/>
            <a:chExt cx="5299" cy="101"/>
          </a:xfrm>
        </p:grpSpPr>
        <p:sp>
          <p:nvSpPr>
            <p:cNvPr id="20522" name="Line 320"/>
            <p:cNvSpPr>
              <a:spLocks noChangeShapeType="1"/>
            </p:cNvSpPr>
            <p:nvPr/>
          </p:nvSpPr>
          <p:spPr bwMode="auto">
            <a:xfrm>
              <a:off x="224" y="1443"/>
              <a:ext cx="5299" cy="0"/>
            </a:xfrm>
            <a:prstGeom prst="line">
              <a:avLst/>
            </a:prstGeom>
            <a:noFill/>
            <a:ln w="9525">
              <a:solidFill>
                <a:schemeClr val="tx1"/>
              </a:solidFill>
              <a:round/>
              <a:headEnd/>
              <a:tailEnd/>
            </a:ln>
          </p:spPr>
          <p:txBody>
            <a:bodyPr/>
            <a:lstStyle/>
            <a:p>
              <a:endParaRPr lang="en-US"/>
            </a:p>
          </p:txBody>
        </p:sp>
        <p:sp>
          <p:nvSpPr>
            <p:cNvPr id="20523" name="Line 322"/>
            <p:cNvSpPr>
              <a:spLocks noChangeShapeType="1"/>
            </p:cNvSpPr>
            <p:nvPr/>
          </p:nvSpPr>
          <p:spPr bwMode="auto">
            <a:xfrm>
              <a:off x="230" y="1443"/>
              <a:ext cx="0" cy="95"/>
            </a:xfrm>
            <a:prstGeom prst="line">
              <a:avLst/>
            </a:prstGeom>
            <a:noFill/>
            <a:ln w="9525">
              <a:solidFill>
                <a:schemeClr val="tx1"/>
              </a:solidFill>
              <a:round/>
              <a:headEnd/>
              <a:tailEnd/>
            </a:ln>
          </p:spPr>
          <p:txBody>
            <a:bodyPr/>
            <a:lstStyle/>
            <a:p>
              <a:endParaRPr lang="en-US"/>
            </a:p>
          </p:txBody>
        </p:sp>
        <p:sp>
          <p:nvSpPr>
            <p:cNvPr id="20524" name="Line 323"/>
            <p:cNvSpPr>
              <a:spLocks noChangeShapeType="1"/>
            </p:cNvSpPr>
            <p:nvPr/>
          </p:nvSpPr>
          <p:spPr bwMode="auto">
            <a:xfrm>
              <a:off x="5523" y="1437"/>
              <a:ext cx="0" cy="74"/>
            </a:xfrm>
            <a:prstGeom prst="line">
              <a:avLst/>
            </a:prstGeom>
            <a:noFill/>
            <a:ln w="9525">
              <a:solidFill>
                <a:schemeClr val="tx1"/>
              </a:solidFill>
              <a:round/>
              <a:headEnd/>
              <a:tailEnd/>
            </a:ln>
          </p:spPr>
          <p:txBody>
            <a:bodyPr/>
            <a:lstStyle/>
            <a:p>
              <a:endParaRPr lang="en-US"/>
            </a:p>
          </p:txBody>
        </p:sp>
      </p:grpSp>
      <p:sp>
        <p:nvSpPr>
          <p:cNvPr id="19" name="Google Shape;74;p1">
            <a:extLst>
              <a:ext uri="{FF2B5EF4-FFF2-40B4-BE49-F238E27FC236}">
                <a16:creationId xmlns:a16="http://schemas.microsoft.com/office/drawing/2014/main" id="{2A65A989-E535-B7D8-11D0-12114BB8216D}"/>
              </a:ext>
            </a:extLst>
          </p:cNvPr>
          <p:cNvSpPr/>
          <p:nvPr/>
        </p:nvSpPr>
        <p:spPr>
          <a:xfrm>
            <a:off x="7848600" y="5727640"/>
            <a:ext cx="1295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a:defRPr/>
            </a:pPr>
            <a:r>
              <a:rPr lang="en-US" dirty="0"/>
              <a:t>Examples of Safety</a:t>
            </a:r>
            <a:br>
              <a:rPr lang="en-US" dirty="0"/>
            </a:br>
            <a:r>
              <a:rPr lang="en-US" dirty="0"/>
              <a:t>Performance Measures</a:t>
            </a:r>
          </a:p>
        </p:txBody>
      </p:sp>
      <p:sp>
        <p:nvSpPr>
          <p:cNvPr id="21507" name="Rectangle 3"/>
          <p:cNvSpPr>
            <a:spLocks noGrp="1" noChangeArrowheads="1"/>
          </p:cNvSpPr>
          <p:nvPr>
            <p:ph type="body" idx="1"/>
          </p:nvPr>
        </p:nvSpPr>
        <p:spPr>
          <a:xfrm>
            <a:off x="381000" y="1371600"/>
            <a:ext cx="8458200" cy="4343400"/>
          </a:xfrm>
        </p:spPr>
        <p:txBody>
          <a:bodyPr/>
          <a:lstStyle/>
          <a:p>
            <a:pPr>
              <a:lnSpc>
                <a:spcPct val="90000"/>
              </a:lnSpc>
            </a:pPr>
            <a:r>
              <a:rPr lang="en-US" b="1" dirty="0"/>
              <a:t>Pass/fail </a:t>
            </a:r>
            <a:r>
              <a:rPr lang="en-US" dirty="0"/>
              <a:t>– Incident Rate (IR) for worker injuries is less than 4.0 </a:t>
            </a:r>
          </a:p>
          <a:p>
            <a:pPr>
              <a:lnSpc>
                <a:spcPct val="90000"/>
              </a:lnSpc>
            </a:pPr>
            <a:r>
              <a:rPr lang="en-US" b="1" dirty="0"/>
              <a:t>Subjective</a:t>
            </a:r>
            <a:r>
              <a:rPr lang="en-US" dirty="0"/>
              <a:t> – Drivers feel safe traveling through work zones</a:t>
            </a:r>
          </a:p>
          <a:p>
            <a:pPr>
              <a:lnSpc>
                <a:spcPct val="90000"/>
              </a:lnSpc>
            </a:pPr>
            <a:r>
              <a:rPr lang="en-US" b="1" dirty="0"/>
              <a:t>Surrogate/Congestion</a:t>
            </a:r>
            <a:r>
              <a:rPr lang="en-US" dirty="0"/>
              <a:t> – No stopped queues in the work zone longer than ¼ mile</a:t>
            </a:r>
          </a:p>
          <a:p>
            <a:pPr>
              <a:lnSpc>
                <a:spcPct val="90000"/>
              </a:lnSpc>
            </a:pPr>
            <a:r>
              <a:rPr lang="en-US" b="1" dirty="0"/>
              <a:t>Policy </a:t>
            </a:r>
            <a:r>
              <a:rPr lang="en-US" dirty="0"/>
              <a:t>– Respond to all customer complaints within 24 hours</a:t>
            </a:r>
          </a:p>
          <a:p>
            <a:pPr>
              <a:lnSpc>
                <a:spcPct val="90000"/>
              </a:lnSpc>
            </a:pPr>
            <a:r>
              <a:rPr lang="en-US" b="1" dirty="0"/>
              <a:t>State/Agency Level </a:t>
            </a:r>
            <a:r>
              <a:rPr lang="en-US" dirty="0"/>
              <a:t>– No construction-related fatalities in work zones State-wide in the year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4099" name="Rectangle 3"/>
          <p:cNvSpPr>
            <a:spLocks noGrp="1" noChangeArrowheads="1"/>
          </p:cNvSpPr>
          <p:nvPr>
            <p:ph type="body" idx="1"/>
          </p:nvPr>
        </p:nvSpPr>
        <p:spPr>
          <a:xfrm>
            <a:off x="381000" y="1676400"/>
            <a:ext cx="8382000" cy="4343400"/>
          </a:xfrm>
        </p:spPr>
        <p:txBody>
          <a:bodyPr/>
          <a:lstStyle/>
          <a:p>
            <a:r>
              <a:rPr lang="en-US"/>
              <a:t>Discuss the application of work zone traffic impact analysis (and tools)</a:t>
            </a:r>
          </a:p>
          <a:p>
            <a:r>
              <a:rPr lang="en-US"/>
              <a:t>Discuss key questions the results may help us answer</a:t>
            </a:r>
          </a:p>
          <a:p>
            <a:r>
              <a:rPr lang="en-US"/>
              <a:t>Discuss how to use (apply) the results given by the models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Rectangle 2"/>
          <p:cNvSpPr>
            <a:spLocks noGrp="1" noChangeArrowheads="1"/>
          </p:cNvSpPr>
          <p:nvPr>
            <p:ph type="title"/>
          </p:nvPr>
        </p:nvSpPr>
        <p:spPr/>
        <p:txBody>
          <a:bodyPr/>
          <a:lstStyle/>
          <a:p>
            <a:pPr eaLnBrk="1" hangingPunct="1">
              <a:defRPr/>
            </a:pPr>
            <a:r>
              <a:rPr lang="en-US" dirty="0"/>
              <a:t>Module Recap</a:t>
            </a:r>
          </a:p>
        </p:txBody>
      </p:sp>
      <p:sp>
        <p:nvSpPr>
          <p:cNvPr id="22531" name="Rectangle 3"/>
          <p:cNvSpPr>
            <a:spLocks noGrp="1" noChangeArrowheads="1"/>
          </p:cNvSpPr>
          <p:nvPr>
            <p:ph type="body" idx="1"/>
          </p:nvPr>
        </p:nvSpPr>
        <p:spPr>
          <a:xfrm>
            <a:off x="381000" y="1676400"/>
            <a:ext cx="8458200" cy="4343400"/>
          </a:xfrm>
        </p:spPr>
        <p:txBody>
          <a:bodyPr/>
          <a:lstStyle/>
          <a:p>
            <a:pPr eaLnBrk="1" hangingPunct="1"/>
            <a:r>
              <a:rPr lang="en-US"/>
              <a:t>Why are the result applications important?</a:t>
            </a:r>
          </a:p>
          <a:p>
            <a:pPr eaLnBrk="1" hangingPunct="1"/>
            <a:r>
              <a:rPr lang="en-US"/>
              <a:t>What can we do with the results of the analysis tools?</a:t>
            </a:r>
          </a:p>
          <a:p>
            <a:pPr eaLnBrk="1" hangingPunct="1"/>
            <a:r>
              <a:rPr lang="en-US"/>
              <a:t>Which key questions can the results help us answer?</a:t>
            </a:r>
          </a:p>
          <a:p>
            <a:pPr eaLnBrk="1" hangingPunct="1"/>
            <a:r>
              <a:rPr lang="en-US"/>
              <a:t>How can we evaluate results?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Now that we have results,</a:t>
            </a:r>
            <a:br>
              <a:rPr lang="en-US" dirty="0"/>
            </a:br>
            <a:r>
              <a:rPr lang="en-US" dirty="0"/>
              <a:t>what can we do?</a:t>
            </a:r>
          </a:p>
        </p:txBody>
      </p:sp>
      <p:sp>
        <p:nvSpPr>
          <p:cNvPr id="4099" name="Content Placeholder 2"/>
          <p:cNvSpPr>
            <a:spLocks noGrp="1"/>
          </p:cNvSpPr>
          <p:nvPr>
            <p:ph idx="1"/>
          </p:nvPr>
        </p:nvSpPr>
        <p:spPr>
          <a:xfrm>
            <a:off x="381000" y="1676400"/>
            <a:ext cx="7848600" cy="4038600"/>
          </a:xfrm>
        </p:spPr>
        <p:txBody>
          <a:bodyPr/>
          <a:lstStyle/>
          <a:p>
            <a:pPr>
              <a:defRPr/>
            </a:pPr>
            <a:r>
              <a:rPr lang="en-US" kern="1200" dirty="0"/>
              <a:t>Revise the design/ construction strategy</a:t>
            </a:r>
          </a:p>
          <a:p>
            <a:pPr>
              <a:defRPr/>
            </a:pPr>
            <a:r>
              <a:rPr lang="en-US" kern="1200" dirty="0"/>
              <a:t>Revise the staging approach for the project</a:t>
            </a:r>
          </a:p>
          <a:p>
            <a:pPr>
              <a:defRPr/>
            </a:pPr>
            <a:r>
              <a:rPr lang="en-US" dirty="0"/>
              <a:t>Answer key questions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Results Help</a:t>
            </a:r>
            <a:br>
              <a:rPr lang="en-US" dirty="0"/>
            </a:br>
            <a:r>
              <a:rPr lang="en-US" dirty="0"/>
              <a:t>With Design Decisions</a:t>
            </a:r>
          </a:p>
        </p:txBody>
      </p:sp>
      <p:sp>
        <p:nvSpPr>
          <p:cNvPr id="3" name="Content Placeholder 2"/>
          <p:cNvSpPr>
            <a:spLocks noGrp="1"/>
          </p:cNvSpPr>
          <p:nvPr>
            <p:ph idx="1"/>
          </p:nvPr>
        </p:nvSpPr>
        <p:spPr>
          <a:xfrm>
            <a:off x="457200" y="1600200"/>
            <a:ext cx="8305800" cy="4800600"/>
          </a:xfrm>
        </p:spPr>
        <p:txBody>
          <a:bodyPr/>
          <a:lstStyle/>
          <a:p>
            <a:pPr>
              <a:defRPr/>
            </a:pPr>
            <a:r>
              <a:rPr lang="en-US" kern="1200" dirty="0"/>
              <a:t>Reassess and confirm whether the project is a “Significant Project”</a:t>
            </a:r>
            <a:endParaRPr lang="en-US" b="1" kern="1200" dirty="0"/>
          </a:p>
          <a:p>
            <a:pPr>
              <a:defRPr/>
            </a:pPr>
            <a:r>
              <a:rPr lang="en-US" kern="1200" dirty="0"/>
              <a:t> Develop recommendations for final construction approach and construction staging</a:t>
            </a:r>
          </a:p>
          <a:p>
            <a:pPr>
              <a:defRPr/>
            </a:pPr>
            <a:r>
              <a:rPr lang="en-US" kern="1200" dirty="0"/>
              <a:t>Identify final design and contracting strategies – consider innovative design and contracting approaches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Contracting Strategies</a:t>
            </a:r>
          </a:p>
        </p:txBody>
      </p:sp>
      <p:sp>
        <p:nvSpPr>
          <p:cNvPr id="3" name="Content Placeholder 2"/>
          <p:cNvSpPr>
            <a:spLocks noGrp="1"/>
          </p:cNvSpPr>
          <p:nvPr>
            <p:ph idx="1"/>
          </p:nvPr>
        </p:nvSpPr>
        <p:spPr>
          <a:xfrm>
            <a:off x="457200" y="1600200"/>
            <a:ext cx="6248400" cy="4419600"/>
          </a:xfrm>
        </p:spPr>
        <p:txBody>
          <a:bodyPr/>
          <a:lstStyle/>
          <a:p>
            <a:pPr>
              <a:defRPr/>
            </a:pPr>
            <a:r>
              <a:rPr lang="en-US" kern="1200" dirty="0"/>
              <a:t>Traditional Design-bid-build process</a:t>
            </a:r>
          </a:p>
          <a:p>
            <a:pPr>
              <a:defRPr/>
            </a:pPr>
            <a:r>
              <a:rPr lang="en-US" kern="1200" dirty="0"/>
              <a:t>Design-build</a:t>
            </a:r>
          </a:p>
          <a:p>
            <a:pPr>
              <a:defRPr/>
            </a:pPr>
            <a:r>
              <a:rPr lang="en-US" kern="1200" dirty="0"/>
              <a:t>Contractor- developed TMP</a:t>
            </a:r>
          </a:p>
          <a:p>
            <a:pPr>
              <a:defRPr/>
            </a:pPr>
            <a:r>
              <a:rPr lang="en-US" kern="1200" dirty="0"/>
              <a:t>Performance-based TMP</a:t>
            </a:r>
          </a:p>
          <a:p>
            <a:pPr>
              <a:defRP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defRPr/>
            </a:pPr>
            <a:r>
              <a:rPr lang="en-US" dirty="0"/>
              <a:t>Results Help With</a:t>
            </a:r>
            <a:br>
              <a:rPr lang="en-US" dirty="0"/>
            </a:br>
            <a:r>
              <a:rPr lang="en-US" dirty="0"/>
              <a:t>Design Decisions (cont.)</a:t>
            </a:r>
          </a:p>
        </p:txBody>
      </p:sp>
      <p:sp>
        <p:nvSpPr>
          <p:cNvPr id="3" name="Content Placeholder 2"/>
          <p:cNvSpPr>
            <a:spLocks noGrp="1"/>
          </p:cNvSpPr>
          <p:nvPr>
            <p:ph idx="1"/>
          </p:nvPr>
        </p:nvSpPr>
        <p:spPr>
          <a:xfrm>
            <a:off x="228600" y="1752600"/>
            <a:ext cx="8382000" cy="3862387"/>
          </a:xfrm>
        </p:spPr>
        <p:txBody>
          <a:bodyPr/>
          <a:lstStyle/>
          <a:p>
            <a:pPr>
              <a:defRPr/>
            </a:pPr>
            <a:r>
              <a:rPr lang="en-US" kern="1200" dirty="0"/>
              <a:t>Develop final recommendations &amp; plans for work zone management strategies</a:t>
            </a:r>
          </a:p>
          <a:p>
            <a:pPr>
              <a:defRPr/>
            </a:pPr>
            <a:r>
              <a:rPr lang="en-US" kern="1200" dirty="0"/>
              <a:t>Estimate the final costs for the chosen work zone management strategies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defRPr/>
            </a:pPr>
            <a:r>
              <a:rPr lang="en-US" dirty="0"/>
              <a:t>Results Help With</a:t>
            </a:r>
            <a:br>
              <a:rPr lang="en-US" dirty="0"/>
            </a:br>
            <a:r>
              <a:rPr lang="en-US" dirty="0"/>
              <a:t>Design Decisions (cont.)</a:t>
            </a:r>
          </a:p>
        </p:txBody>
      </p:sp>
      <p:sp>
        <p:nvSpPr>
          <p:cNvPr id="3" name="Content Placeholder 2"/>
          <p:cNvSpPr>
            <a:spLocks noGrp="1"/>
          </p:cNvSpPr>
          <p:nvPr>
            <p:ph idx="1"/>
          </p:nvPr>
        </p:nvSpPr>
        <p:spPr>
          <a:xfrm>
            <a:off x="381000" y="838200"/>
            <a:ext cx="4648200" cy="5715000"/>
          </a:xfrm>
        </p:spPr>
        <p:txBody>
          <a:bodyPr/>
          <a:lstStyle/>
          <a:p>
            <a:pPr>
              <a:buFontTx/>
              <a:buNone/>
              <a:defRPr/>
            </a:pPr>
            <a:endParaRPr lang="en-US" kern="1200" dirty="0"/>
          </a:p>
          <a:p>
            <a:pPr>
              <a:defRPr/>
            </a:pPr>
            <a:r>
              <a:rPr lang="en-US" kern="1200" dirty="0"/>
              <a:t>Identify performance requirements</a:t>
            </a:r>
          </a:p>
          <a:p>
            <a:pPr>
              <a:defRPr/>
            </a:pPr>
            <a:r>
              <a:rPr lang="en-US" kern="1200" dirty="0"/>
              <a:t>Develop the TMP, appropriate PS&amp;Es and other documents that are required to implement the TMP</a:t>
            </a:r>
          </a:p>
          <a:p>
            <a:pPr>
              <a:defRPr/>
            </a:pPr>
            <a:r>
              <a:rPr lang="en-US" kern="1200" dirty="0"/>
              <a:t> Develop contracting documents</a:t>
            </a:r>
          </a:p>
          <a:p>
            <a:pPr>
              <a:defRPr/>
            </a:pPr>
            <a:endParaRPr lang="en-US" dirty="0"/>
          </a:p>
        </p:txBody>
      </p:sp>
      <p:sp>
        <p:nvSpPr>
          <p:cNvPr id="5" name="Rectangle 4" descr="PS&amp;Es"/>
          <p:cNvSpPr/>
          <p:nvPr/>
        </p:nvSpPr>
        <p:spPr>
          <a:xfrm>
            <a:off x="5181600" y="2362200"/>
            <a:ext cx="3733800" cy="1323439"/>
          </a:xfrm>
          <a:prstGeom prst="rect">
            <a:avLst/>
          </a:prstGeom>
          <a:noFill/>
          <a:ln>
            <a:solidFill>
              <a:srgbClr val="C00000"/>
            </a:solidFill>
          </a:ln>
        </p:spPr>
        <p:txBody>
          <a:bodyPr wrap="square">
            <a:spAutoFit/>
          </a:bodyPr>
          <a:lstStyle/>
          <a:p>
            <a:pPr algn="ctr">
              <a:defRPr/>
            </a:pPr>
            <a:r>
              <a:rPr lang="en-US" sz="8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alibri" pitchFamily="34" charset="0"/>
              </a:rPr>
              <a:t>PS&amp;Es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Who Does This?</a:t>
            </a:r>
          </a:p>
        </p:txBody>
      </p:sp>
      <p:sp>
        <p:nvSpPr>
          <p:cNvPr id="3" name="Content Placeholder 2"/>
          <p:cNvSpPr>
            <a:spLocks noGrp="1"/>
          </p:cNvSpPr>
          <p:nvPr>
            <p:ph idx="1"/>
          </p:nvPr>
        </p:nvSpPr>
        <p:spPr>
          <a:xfrm>
            <a:off x="381000" y="1524000"/>
            <a:ext cx="8229600" cy="4648200"/>
          </a:xfrm>
        </p:spPr>
        <p:txBody>
          <a:bodyPr/>
          <a:lstStyle/>
          <a:p>
            <a:pPr>
              <a:defRPr/>
            </a:pPr>
            <a:r>
              <a:rPr lang="en-US" kern="1200" dirty="0"/>
              <a:t>The TMP may be developed by the agency itself – either in-house or by using a consultant</a:t>
            </a:r>
          </a:p>
          <a:p>
            <a:pPr>
              <a:defRPr/>
            </a:pPr>
            <a:r>
              <a:rPr lang="en-US" kern="1200" dirty="0"/>
              <a:t>All TMPs that are developed by a non-agency entity must be approved by the agency</a:t>
            </a:r>
          </a:p>
          <a:p>
            <a:pPr>
              <a:defRPr/>
            </a:pPr>
            <a:r>
              <a:rPr lang="en-US" kern="1200" dirty="0"/>
              <a:t>The agency may also have the TMP reviewed, stamped and approved by a licensed Professional Engineer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defRPr/>
            </a:pPr>
            <a:r>
              <a:rPr lang="en-US" dirty="0"/>
              <a:t>What are the Specifics?</a:t>
            </a:r>
          </a:p>
        </p:txBody>
      </p:sp>
      <p:sp>
        <p:nvSpPr>
          <p:cNvPr id="11267" name="Content Placeholder 2"/>
          <p:cNvSpPr>
            <a:spLocks noGrp="1"/>
          </p:cNvSpPr>
          <p:nvPr>
            <p:ph idx="1"/>
          </p:nvPr>
        </p:nvSpPr>
        <p:spPr>
          <a:xfrm>
            <a:off x="457200" y="1600200"/>
            <a:ext cx="4876800" cy="4419600"/>
          </a:xfrm>
        </p:spPr>
        <p:txBody>
          <a:bodyPr/>
          <a:lstStyle/>
          <a:p>
            <a:r>
              <a:rPr lang="en-US"/>
              <a:t>Signage requirements</a:t>
            </a:r>
          </a:p>
          <a:p>
            <a:r>
              <a:rPr lang="en-US"/>
              <a:t>Taper lengths</a:t>
            </a:r>
          </a:p>
          <a:p>
            <a:r>
              <a:rPr lang="en-US"/>
              <a:t>Device spacing</a:t>
            </a:r>
          </a:p>
          <a:p>
            <a:r>
              <a:rPr lang="en-US"/>
              <a:t>Detour signs</a:t>
            </a:r>
          </a:p>
          <a:p>
            <a:r>
              <a:rPr lang="en-US"/>
              <a:t>Use of police</a:t>
            </a:r>
          </a:p>
          <a:p>
            <a:r>
              <a:rPr lang="en-US"/>
              <a:t>Nighttime decisions</a:t>
            </a:r>
          </a:p>
        </p:txBody>
      </p:sp>
      <p:sp>
        <p:nvSpPr>
          <p:cNvPr id="6" name="Google Shape;74;p1">
            <a:extLst>
              <a:ext uri="{FF2B5EF4-FFF2-40B4-BE49-F238E27FC236}">
                <a16:creationId xmlns:a16="http://schemas.microsoft.com/office/drawing/2014/main" id="{756EB810-B95A-DC0E-373F-91618D8AEA3E}"/>
              </a:ext>
            </a:extLst>
          </p:cNvPr>
          <p:cNvSpPr/>
          <p:nvPr/>
        </p:nvSpPr>
        <p:spPr>
          <a:xfrm>
            <a:off x="7615127" y="4783019"/>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pic>
        <p:nvPicPr>
          <p:cNvPr id="4" name="Picture 3" descr="Orange detour sign">
            <a:extLst>
              <a:ext uri="{FF2B5EF4-FFF2-40B4-BE49-F238E27FC236}">
                <a16:creationId xmlns:a16="http://schemas.microsoft.com/office/drawing/2014/main" id="{112767BF-FC24-54AE-B56A-AD149DF7F963}"/>
              </a:ext>
            </a:extLst>
          </p:cNvPr>
          <p:cNvPicPr>
            <a:picLocks noChangeAspect="1"/>
          </p:cNvPicPr>
          <p:nvPr/>
        </p:nvPicPr>
        <p:blipFill>
          <a:blip r:embed="rId3"/>
          <a:stretch>
            <a:fillRect/>
          </a:stretch>
        </p:blipFill>
        <p:spPr>
          <a:xfrm>
            <a:off x="5150601" y="1828800"/>
            <a:ext cx="3525448" cy="279705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A2D4BE59-BC57-43D5-A924-951B069D47F7}"/>
</file>

<file path=customXml/itemProps2.xml><?xml version="1.0" encoding="utf-8"?>
<ds:datastoreItem xmlns:ds="http://schemas.openxmlformats.org/officeDocument/2006/customXml" ds:itemID="{791325A7-395C-494C-93E1-8227AECCE83E}"/>
</file>

<file path=customXml/itemProps3.xml><?xml version="1.0" encoding="utf-8"?>
<ds:datastoreItem xmlns:ds="http://schemas.openxmlformats.org/officeDocument/2006/customXml" ds:itemID="{CA91D98B-C495-4BDF-875B-E256F81F0B7F}"/>
</file>

<file path=docProps/app.xml><?xml version="1.0" encoding="utf-8"?>
<Properties xmlns="http://schemas.openxmlformats.org/officeDocument/2006/extended-properties" xmlns:vt="http://schemas.openxmlformats.org/officeDocument/2006/docPropsVTypes">
  <TotalTime>5219</TotalTime>
  <Words>3105</Words>
  <Application>Microsoft Office PowerPoint</Application>
  <PresentationFormat>On-screen Show (4:3)</PresentationFormat>
  <Paragraphs>295</Paragraphs>
  <Slides>20</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Arial Narrow</vt:lpstr>
      <vt:lpstr>Calibri</vt:lpstr>
      <vt:lpstr>Times New Roman</vt:lpstr>
      <vt:lpstr>Verdana</vt:lpstr>
      <vt:lpstr>Wingdings</vt:lpstr>
      <vt:lpstr>Default Design</vt:lpstr>
      <vt:lpstr>-MODULE 5- Result Application</vt:lpstr>
      <vt:lpstr>Module Objectives</vt:lpstr>
      <vt:lpstr>Now that we have results, what can we do?</vt:lpstr>
      <vt:lpstr>Results Help With Design Decisions</vt:lpstr>
      <vt:lpstr>Contracting Strategies</vt:lpstr>
      <vt:lpstr>Results Help With Design Decisions (cont.)</vt:lpstr>
      <vt:lpstr>Results Help With Design Decisions (cont.)</vt:lpstr>
      <vt:lpstr>Who Does This?</vt:lpstr>
      <vt:lpstr>What are the Specifics?</vt:lpstr>
      <vt:lpstr>What Additional Features Need To Be Incorporated? </vt:lpstr>
      <vt:lpstr>For example, for an ITS System..</vt:lpstr>
      <vt:lpstr>Or for a Real Time WZ Traveler Info System..</vt:lpstr>
      <vt:lpstr>What Are The Expected WZ Impacts Of The Project? </vt:lpstr>
      <vt:lpstr>What Are The Estimated Costs?</vt:lpstr>
      <vt:lpstr>Applying Results</vt:lpstr>
      <vt:lpstr>Other Factors to Consider</vt:lpstr>
      <vt:lpstr>Work Zone Safety  Performance Measures</vt:lpstr>
      <vt:lpstr>Example of Safety Performance Measures</vt:lpstr>
      <vt:lpstr>Examples of Safety Performance Measures</vt:lpstr>
      <vt:lpstr>Module Recap</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226</cp:revision>
  <dcterms:created xsi:type="dcterms:W3CDTF">2003-08-18T20:36:41Z</dcterms:created>
  <dcterms:modified xsi:type="dcterms:W3CDTF">2025-04-09T15:57:16Z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